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0F1BEC0-24EC-459C-B6F5-C35863A88CB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F1F635-E983-4AC1-ADB1-8C7D660CA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BEC0-24EC-459C-B6F5-C35863A88CB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F635-E983-4AC1-ADB1-8C7D660CA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BEC0-24EC-459C-B6F5-C35863A88CB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F635-E983-4AC1-ADB1-8C7D660CA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0F1BEC0-24EC-459C-B6F5-C35863A88CB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F635-E983-4AC1-ADB1-8C7D660CA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0F1BEC0-24EC-459C-B6F5-C35863A88CB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F1F635-E983-4AC1-ADB1-8C7D660CAB6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0F1BEC0-24EC-459C-B6F5-C35863A88CB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F1F635-E983-4AC1-ADB1-8C7D660CA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0F1BEC0-24EC-459C-B6F5-C35863A88CB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F1F635-E983-4AC1-ADB1-8C7D660CA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BEC0-24EC-459C-B6F5-C35863A88CB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F635-E983-4AC1-ADB1-8C7D660CA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0F1BEC0-24EC-459C-B6F5-C35863A88CB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F1F635-E983-4AC1-ADB1-8C7D660CA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0F1BEC0-24EC-459C-B6F5-C35863A88CB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F1F635-E983-4AC1-ADB1-8C7D660CA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0F1BEC0-24EC-459C-B6F5-C35863A88CB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F1F635-E983-4AC1-ADB1-8C7D660CA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0F1BEC0-24EC-459C-B6F5-C35863A88CB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F1F635-E983-4AC1-ADB1-8C7D660CA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46_%D0%B3%D0%BE%D0%B4" TargetMode="External"/><Relationship Id="rId3" Type="http://schemas.openxmlformats.org/officeDocument/2006/relationships/hyperlink" Target="https://ru.wikipedia.org/wiki/%D0%A8%D1%82%D0%B8%D1%80%D0%BB%D0%B8%D1%86" TargetMode="External"/><Relationship Id="rId7" Type="http://schemas.openxmlformats.org/officeDocument/2006/relationships/hyperlink" Target="https://ru.wikipedia.org/wiki/%D0%A5%D0%BE%D0%BB%D0%BE%D0%B4%D0%BD%D0%B0%D1%8F_%D0%B2%D0%BE%D0%B9%D0%BD%D0%B0" TargetMode="External"/><Relationship Id="rId2" Type="http://schemas.openxmlformats.org/officeDocument/2006/relationships/hyperlink" Target="https://ru.wikipedia.org/wiki/%D0%A1%D0%A1%D0%A1%D0%A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F%D1%80%D0%B8%D0%BA%D0%B0%D0%B7%D0%B0%D0%BD%D0%BE_%D0%B2%D1%8B%D0%B6%D0%B8%D1%82%D1%8C_(%D1%80%D0%BE%D0%BC%D0%B0%D0%BD)" TargetMode="External"/><Relationship Id="rId5" Type="http://schemas.openxmlformats.org/officeDocument/2006/relationships/hyperlink" Target="https://ru.wikipedia.org/wiki/%D0%A1%D0%B5%D0%BC%D1%91%D0%BD%D0%BE%D0%B2,_%D0%AE%D0%BB%D0%B8%D0%B0%D0%BD_%D0%A1%D0%B5%D0%BC%D1%91%D0%BD%D0%BE%D0%B2%D0%B8%D1%87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s://ru.wikipedia.org/wiki/1984_%D0%B3%D0%BE%D0%B4" TargetMode="External"/><Relationship Id="rId9" Type="http://schemas.openxmlformats.org/officeDocument/2006/relationships/hyperlink" Target="https://ru.wikipedia.org/wiki/1947_%D0%B3%D0%BE%D0%B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0%D0%BB%D0%B5%D0%B9%D0%B4%D0%BE%D1%81%D0%BA%D0%BE%D0%BF" TargetMode="External"/><Relationship Id="rId3" Type="http://schemas.openxmlformats.org/officeDocument/2006/relationships/hyperlink" Target="https://ru.wikipedia.org/wiki/%D0%9C%D0%BE%D1%81%D0%BA%D0%BE%D0%B2%D1%81%D0%BA%D0%B8%D0%B9_%D1%83%D0%B3%D0%BE%D0%BB%D0%BE%D0%B2%D0%BD%D1%8B%D0%B9_%D1%80%D0%BE%D0%B7%D1%8B%D1%81%D0%BA" TargetMode="External"/><Relationship Id="rId7" Type="http://schemas.openxmlformats.org/officeDocument/2006/relationships/hyperlink" Target="https://ru.wikipedia.org/wiki/%D0%AE%D0%BB%D0%B8%D0%B0%D0%BD_%D0%A1%D0%B5%D0%BC%D1%91%D0%BD%D0%BE%D0%B2" TargetMode="External"/><Relationship Id="rId2" Type="http://schemas.openxmlformats.org/officeDocument/2006/relationships/hyperlink" Target="https://ru.wikipedia.org/wiki/1972_%D0%B3%D0%BE%D0%B4_%D0%B2_%D0%BB%D0%B8%D1%82%D0%B5%D1%80%D0%B0%D1%82%D1%83%D1%80%D0%B5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5" Type="http://schemas.openxmlformats.org/officeDocument/2006/relationships/hyperlink" Target="https://ru.wikipedia.org/wiki/%D0%9F%D0%B5%D1%82%D1%80%D0%BE%D0%B2%D0%BA%D0%B0,_38_(%D1%80%D0%BE%D0%BC%D0%B0%D0%BD)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s://ru.wikipedia.org/wiki/%D0%A3%D0%BB%D0%B8%D1%86%D0%B0_%D0%9E%D0%B3%D0%B0%D1%80%D1%91%D0%B2%D0%B0_(%D0%9C%D0%BE%D1%81%D0%BA%D0%B2%D0%B0)" TargetMode="External"/><Relationship Id="rId9" Type="http://schemas.openxmlformats.org/officeDocument/2006/relationships/hyperlink" Target="https://ru.wikipedia.org/wiki/%D0%9E%D0%B3%D0%B0%D1%80%D1%91%D0%B2%D0%B0,_6_(%D1%84%D0%B8%D0%BB%D1%8C%D0%BC)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92%D0%94_%D0%A1%D0%A1%D0%A1%D0%A0" TargetMode="External"/><Relationship Id="rId2" Type="http://schemas.openxmlformats.org/officeDocument/2006/relationships/hyperlink" Target="https://ru.wikipedia.org/wiki/%D0%A3%D0%B3%D0%BE%D0%BB%D0%BE%D0%B2%D0%BD%D1%8B%D0%B9_%D1%80%D0%BE%D0%B7%D1%8B%D1%81%D0%BA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hyperlink" Target="https://ru.wikipedia.org/wiki/%D0%A9%D1%91%D0%BB%D0%BE%D0%BA%D0%BE%D0%B2,_%D0%9D%D0%B8%D0%BA%D0%BE%D0%BB%D0%B0%D0%B9_%D0%90%D0%BD%D0%B8%D1%81%D0%B8%D0%BC%D0%BE%D0%B2%D0%B8%D1%87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1%82%D0%B0%D0%BB%D0%B8%D0%BD" TargetMode="External"/><Relationship Id="rId3" Type="http://schemas.openxmlformats.org/officeDocument/2006/relationships/hyperlink" Target="https://ru.wikipedia.org/wiki/%D0%A1%D0%A1%D0%A1%D0%A0" TargetMode="External"/><Relationship Id="rId7" Type="http://schemas.openxmlformats.org/officeDocument/2006/relationships/hyperlink" Target="https://ru.wikipedia.org/wiki/1947_%D0%B3%D0%BE%D0%B4" TargetMode="External"/><Relationship Id="rId2" Type="http://schemas.openxmlformats.org/officeDocument/2006/relationships/hyperlink" Target="https://ru.wikipedia.org/wiki/%D0%A0%D0%BE%D0%BC%D0%B0%D0%BD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A1%D0%B5%D0%BC%D1%91%D0%BD%D0%BE%D0%B2,_%D0%AE%D0%BB%D0%B8%D0%B0%D0%BD_%D0%A1%D0%B5%D0%BC%D1%91%D0%BD%D0%BE%D0%B2%D0%B8%D1%87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https://ru.wikipedia.org/wiki/1990_%D0%B3%D0%BE%D0%B4" TargetMode="External"/><Relationship Id="rId10" Type="http://schemas.openxmlformats.org/officeDocument/2006/relationships/hyperlink" Target="https://ru.wikipedia.org/wiki/%D0%9E%D1%82%D1%87%D0%B0%D1%8F%D0%BD%D0%B8%D0%B5_(%D1%80%D0%BE%D0%BC%D0%B0%D0%BD_%D0%A1%D0%B5%D0%BC%D1%91%D0%BD%D0%BE%D0%B2%D0%B0)" TargetMode="External"/><Relationship Id="rId4" Type="http://schemas.openxmlformats.org/officeDocument/2006/relationships/hyperlink" Target="https://ru.wikipedia.org/wiki/%D0%A8%D1%82%D0%B8%D1%80%D0%BB%D0%B8%D1%86" TargetMode="External"/><Relationship Id="rId9" Type="http://schemas.openxmlformats.org/officeDocument/2006/relationships/hyperlink" Target="https://ru.wikipedia.org/wiki/%D0%A1%D0%B8%D0%BC%D0%B5%D0%BD%D0%BE%D0%BD,_%D0%96%D0%BE%D1%80%D0%B6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E%D0%BC%D0%B8%D1%82%D0%B5%D1%82_%D0%B3%D0%BE%D1%81%D1%83%D0%B4%D0%B0%D1%80%D1%81%D1%82%D0%B2%D0%B5%D0%BD%D0%BD%D0%BE%D0%B9_%D0%B1%D0%B5%D0%B7%D0%BE%D0%BF%D0%B0%D1%81%D0%BD%D0%BE%D1%81%D1%82%D0%B8_%D0%A1%D0%A1%D0%A1%D0%A0" TargetMode="External"/><Relationship Id="rId13" Type="http://schemas.openxmlformats.org/officeDocument/2006/relationships/image" Target="../media/image12.jpeg"/><Relationship Id="rId3" Type="http://schemas.openxmlformats.org/officeDocument/2006/relationships/hyperlink" Target="https://ru.wikipedia.org/wiki/%D0%90%D1%84%D1%80%D0%B8%D0%BA%D0%B0" TargetMode="External"/><Relationship Id="rId7" Type="http://schemas.openxmlformats.org/officeDocument/2006/relationships/hyperlink" Target="https://ru.wikipedia.org/wiki/%D0%9A%D0%B8%D1%82%D0%B0%D0%B9" TargetMode="External"/><Relationship Id="rId12" Type="http://schemas.openxmlformats.org/officeDocument/2006/relationships/hyperlink" Target="https://ru.wikipedia.org/wiki/%D0%9A%D0%B5%D0%B2%D0%BE%D1%80%D0%BA%D0%BE%D0%B2,_%D0%92%D1%8F%D1%87%D0%B5%D1%81%D0%BB%D0%B0%D0%B2_%D0%95%D1%80%D0%B2%D0%B0%D0%BD%D0%B4%D0%BE%D0%B2%D0%B8%D1%87" TargetMode="External"/><Relationship Id="rId2" Type="http://schemas.openxmlformats.org/officeDocument/2006/relationships/hyperlink" Target="https://ru.wikipedia.org/wiki/%D0%9C%D0%BE%D1%81%D0%BA%D0%B2%D0%B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11" Type="http://schemas.openxmlformats.org/officeDocument/2006/relationships/hyperlink" Target="https://ru.wikipedia.org/wiki/%D0%A1%D0%B5%D0%BC%D1%91%D0%BD%D0%BE%D0%B2,_%D0%AE%D0%BB%D0%B8%D0%B0%D0%BD_%D0%A1%D0%B5%D0%BC%D1%91%D0%BD%D0%BE%D0%B2%D0%B8%D1%87" TargetMode="External"/><Relationship Id="rId5" Type="http://schemas.openxmlformats.org/officeDocument/2006/relationships/hyperlink" Target="https://ru.wikipedia.org/wiki/%D0%A6%D0%B5%D0%BD%D1%82%D1%80%D0%B0%D0%BB%D1%8C%D0%BD%D0%BE%D0%B5_%D1%80%D0%B0%D0%B7%D0%B2%D0%B5%D0%B4%D1%8B%D0%B2%D0%B0%D1%82%D0%B5%D0%BB%D1%8C%D0%BD%D0%BE%D0%B5_%D1%83%D0%BF%D1%80%D0%B0%D0%B2%D0%BB%D0%B5%D0%BD%D0%B8%D0%B5" TargetMode="External"/><Relationship Id="rId10" Type="http://schemas.openxmlformats.org/officeDocument/2006/relationships/hyperlink" Target="https://ru.wikipedia.org/wiki/%D0%9C%D0%B8%D0%BD%D0%B8%D1%81%D1%82%D0%B5%D1%80%D1%81%D1%82%D0%B2%D0%BE_%D0%B8%D0%BD%D0%BE%D1%81%D1%82%D1%80%D0%B0%D0%BD%D0%BD%D1%8B%D1%85_%D0%B4%D0%B5%D0%BB_%D0%A1%D0%A1%D0%A1%D0%A0" TargetMode="External"/><Relationship Id="rId4" Type="http://schemas.openxmlformats.org/officeDocument/2006/relationships/hyperlink" Target="https://ru.wikipedia.org/wiki/%D0%A2%D0%90%D0%A1%D0%A1_%D1%83%D0%BF%D0%BE%D0%BB%D0%BD%D0%BE%D0%BC%D0%BE%D1%87%D0%B5%D0%BD_%D0%B7%D0%B0%D1%8F%D0%B2%D0%B8%D1%82%D1%8C%E2%80%A6_(%D1%80%D0%BE%D0%BC%D0%B0%D0%BD)" TargetMode="External"/><Relationship Id="rId9" Type="http://schemas.openxmlformats.org/officeDocument/2006/relationships/hyperlink" Target="https://ru.wikipedia.org/wiki/%D0%9E%D0%B3%D0%BE%D1%80%D0%BE%D0%B4%D0%BD%D0%B8%D0%BA,_%D0%90%D0%BB%D0%B5%D0%BA%D1%81%D0%B0%D0%BD%D0%B4%D1%80_%D0%94%D0%BC%D0%B8%D1%82%D1%80%D0%B8%D0%B5%D0%B2%D0%B8%D1%8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E%D1%85%D1%80%D0%B0%D0%BD_%D0%A0%D0%BE%D1%81%D1%81%D0%B8%D0%B8" TargetMode="External"/><Relationship Id="rId2" Type="http://schemas.openxmlformats.org/officeDocument/2006/relationships/hyperlink" Target="https://ru.wikipedia.org/wiki/1921_%D0%B3%D0%BE%D0%B4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hyperlink" Target="https://ru.wikipedia.org/wiki/%D0%A0%D0%B5%D0%B2%D0%B5%D0%BB%D1%8C" TargetMode="External"/><Relationship Id="rId4" Type="http://schemas.openxmlformats.org/officeDocument/2006/relationships/hyperlink" Target="https://ru.wikipedia.org/wiki/%D0%91%D1%80%D0%B8%D0%BB%D0%BB%D0%B8%D0%B0%D0%BD%D1%8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93" TargetMode="External"/><Relationship Id="rId13" Type="http://schemas.openxmlformats.org/officeDocument/2006/relationships/hyperlink" Target="https://ru.wikipedia.org/wiki/%D0%9F%D0%BE%D1%8D%D1%82" TargetMode="External"/><Relationship Id="rId18" Type="http://schemas.openxmlformats.org/officeDocument/2006/relationships/hyperlink" Target="https://ru.wikipedia.org/wiki/%D0%97%D0%B0%D1%81%D0%BB%D1%83%D0%B6%D0%B5%D0%BD%D0%BD%D1%8B%D0%B9_%D0%B4%D0%B5%D1%8F%D1%82%D0%B5%D0%BB%D1%8C_%D0%B8%D1%81%D0%BA%D1%83%D1%81%D1%81%D1%82%D0%B2_%D0%A0%D0%A1%D0%A4%D0%A1%D0%A0" TargetMode="External"/><Relationship Id="rId3" Type="http://schemas.openxmlformats.org/officeDocument/2006/relationships/hyperlink" Target="https://ru.wikipedia.org/wiki/1931" TargetMode="External"/><Relationship Id="rId7" Type="http://schemas.openxmlformats.org/officeDocument/2006/relationships/hyperlink" Target="https://ru.wikipedia.org/wiki/15_%D1%81%D0%B5%D0%BD%D1%82%D1%8F%D0%B1%D1%80%D1%8F" TargetMode="External"/><Relationship Id="rId12" Type="http://schemas.openxmlformats.org/officeDocument/2006/relationships/hyperlink" Target="https://ru.wikipedia.org/wiki/%D0%A1%D1%86%D0%B5%D0%BD%D0%B0%D1%80%D0%B8%D1%81%D1%82" TargetMode="External"/><Relationship Id="rId17" Type="http://schemas.openxmlformats.org/officeDocument/2006/relationships/hyperlink" Target="https://ru.wikipedia.org/wiki/%D0%96%D1%83%D1%80%D0%BD%D0%B0%D0%BB%D0%B8%D1%81%D1%82%D1%81%D0%BA%D0%B8%D0%B5_%D1%80%D0%B0%D1%81%D1%81%D0%BB%D0%B5%D0%B4%D0%BE%D0%B2%D0%B0%D0%BD%D0%B8%D1%8F" TargetMode="External"/><Relationship Id="rId2" Type="http://schemas.openxmlformats.org/officeDocument/2006/relationships/hyperlink" Target="https://ru.wikipedia.org/wiki/8_%D0%BE%D0%BA%D1%82%D1%8F%D0%B1%D1%80%D1%8F" TargetMode="External"/><Relationship Id="rId16" Type="http://schemas.openxmlformats.org/officeDocument/2006/relationships/hyperlink" Target="https://ru.wikipedia.org/wiki/%D0%A1%D0%BE%D0%B2%D0%B5%D1%80%D1%88%D0%B5%D0%BD%D0%BD%D0%BE_%D1%81%D0%B5%D0%BA%D1%80%D0%B5%D1%82%D0%BD%D0%BE_(%D0%B3%D0%B0%D0%B7%D0%B5%D1%82%D0%B0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A1%D0%A1%D0%A0" TargetMode="External"/><Relationship Id="rId11" Type="http://schemas.openxmlformats.org/officeDocument/2006/relationships/hyperlink" Target="https://ru.wikipedia.org/wiki/%D0%9F%D0%B8%D1%81%D0%B0%D1%82%D0%B5%D0%BB%D1%8C" TargetMode="External"/><Relationship Id="rId5" Type="http://schemas.openxmlformats.org/officeDocument/2006/relationships/hyperlink" Target="https://ru.wikipedia.org/wiki/%D0%A0%D0%A1%D0%A4%D0%A1%D0%A0" TargetMode="External"/><Relationship Id="rId15" Type="http://schemas.openxmlformats.org/officeDocument/2006/relationships/hyperlink" Target="https://ru.wikipedia.org/wiki/%D0%A1%D0%B5%D0%BC%D1%91%D0%BD%D0%BE%D0%B2,_%D0%AE%D0%BB%D0%B8%D0%B0%D0%BD_%D0%A1%D0%B5%D0%BC%D1%91%D0%BD%D0%BE%D0%B2%D0%B8%D1%87" TargetMode="External"/><Relationship Id="rId10" Type="http://schemas.openxmlformats.org/officeDocument/2006/relationships/hyperlink" Target="https://ru.wikipedia.org/wiki/%D0%A0%D1%83%D1%81%D1%81%D0%BA%D0%B8%D0%B9_%D1%8F%D0%B7%D1%8B%D0%BA" TargetMode="External"/><Relationship Id="rId4" Type="http://schemas.openxmlformats.org/officeDocument/2006/relationships/hyperlink" Target="https://ru.wikipedia.org/wiki/%D0%9C%D0%BE%D1%81%D0%BA%D0%B2%D0%B0" TargetMode="External"/><Relationship Id="rId9" Type="http://schemas.openxmlformats.org/officeDocument/2006/relationships/hyperlink" Target="https://ru.wikipedia.org/wiki/%D0%A0%D0%BE%D1%81%D1%81%D0%B8%D1%8F" TargetMode="External"/><Relationship Id="rId14" Type="http://schemas.openxmlformats.org/officeDocument/2006/relationships/hyperlink" Target="https://ru.wikipedia.org/wiki/%D0%96%D1%83%D1%80%D0%BD%D0%B0%D0%BB%D0%B8%D1%81%D1%8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8%D0%BF%D1%80_(%D0%BE%D1%81%D1%82%D1%80%D0%BE%D0%B2)" TargetMode="External"/><Relationship Id="rId13" Type="http://schemas.openxmlformats.org/officeDocument/2006/relationships/hyperlink" Target="https://ru.wikipedia.org/wiki/%D0%9B%D0%B8%D0%B2%D0%B0%D0%BD" TargetMode="External"/><Relationship Id="rId3" Type="http://schemas.openxmlformats.org/officeDocument/2006/relationships/hyperlink" Target="https://ru.wikipedia.org/wiki/%D0%91%D1%83%D1%85%D0%B0%D1%80%D0%B8%D0%BD,_%D0%9D%D0%B8%D0%BA%D0%BE%D0%BB%D0%B0%D0%B9_%D0%98%D0%B2%D0%B0%D0%BD%D0%BE%D0%B2%D0%B8%D1%87" TargetMode="External"/><Relationship Id="rId7" Type="http://schemas.openxmlformats.org/officeDocument/2006/relationships/hyperlink" Target="https://ru.wikipedia.org/wiki/%D0%9C%D0%B8%D1%85%D0%B0%D0%BB%D0%BA%D0%BE%D0%B2,_%D0%A1%D0%B5%D1%80%D0%B3%D0%B5%D0%B9_%D0%92%D0%BB%D0%B0%D0%B4%D0%B8%D0%BC%D0%B8%D1%80%D0%BE%D0%B2%D0%B8%D1%87" TargetMode="External"/><Relationship Id="rId12" Type="http://schemas.openxmlformats.org/officeDocument/2006/relationships/hyperlink" Target="https://ru.wikipedia.org/wiki/%D0%9F%D1%80%D0%BE%D1%82%D0%B8%D0%B2%D0%BE%D1%81%D1%82%D0%BE%D1%8F%D0%BD%D0%B8%D0%B5_(%D1%82%D0%B5%D0%BB%D0%B5%D1%81%D0%B5%D1%80%D0%B8%D0%B0%D0%BB)" TargetMode="External"/><Relationship Id="rId2" Type="http://schemas.openxmlformats.org/officeDocument/2006/relationships/hyperlink" Target="https://ru.wikipedia.org/wiki/%D0%9B%D1%8F%D0%BD%D0%B4%D1%80%D0%B5%D1%81,_%D0%A1%D0%B5%D0%BC%D1%91%D0%BD_%D0%90%D0%BB%D0%B5%D0%BA%D1%81%D0%B0%D0%BD%D0%B4%D1%80%D0%BE%D0%B2%D0%B8%D1%8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A%D0%BE%D0%BD%D1%87%D0%B0%D0%BB%D0%BE%D0%B2%D1%81%D0%BA%D0%B0%D1%8F,_%D0%9D%D0%B0%D1%82%D0%B0%D0%BB%D1%8C%D1%8F_%D0%9F%D0%B5%D1%82%D1%80%D0%BE%D0%B2%D0%BD%D0%B0" TargetMode="External"/><Relationship Id="rId11" Type="http://schemas.openxmlformats.org/officeDocument/2006/relationships/hyperlink" Target="https://ru.wikipedia.org/wiki/%D0%98%D1%81%D0%B0%D0%B5%D0%B2_(%D1%82%D0%B5%D0%BB%D0%B5%D1%81%D0%B5%D1%80%D0%B8%D0%B0%D0%BB)" TargetMode="External"/><Relationship Id="rId5" Type="http://schemas.openxmlformats.org/officeDocument/2006/relationships/hyperlink" Target="https://ru.wikipedia.org/wiki/%D0%A1%D0%B5%D0%BC%D1%91%D0%BD%D0%BE%D0%B2,_%D0%AE%D0%BB%D0%B8%D0%B0%D0%BD_%D0%A1%D0%B5%D0%BC%D1%91%D0%BD%D0%BE%D0%B2%D0%B8%D1%87" TargetMode="External"/><Relationship Id="rId10" Type="http://schemas.openxmlformats.org/officeDocument/2006/relationships/hyperlink" Target="https://ru.wikipedia.org/wiki/%D0%96%D0%B8%D0%B7%D0%BD%D1%8C_%D0%B7%D0%B0%D0%BC%D0%B5%D1%87%D0%B0%D1%82%D0%B5%D0%BB%D1%8C%D0%BD%D1%8B%D1%85_%D0%BB%D1%8E%D0%B4%D0%B5%D0%B9" TargetMode="External"/><Relationship Id="rId4" Type="http://schemas.openxmlformats.org/officeDocument/2006/relationships/hyperlink" Target="https://ru.wikipedia.org/wiki/%D0%92%D0%B8%D0%BA%D0%B8%D0%BF%D0%B5%D0%B4%D0%B8%D1%8F:%D0%A1%D1%81%D1%8B%D0%BB%D0%BA%D0%B8_%D0%BD%D0%B0_%D0%B8%D1%81%D1%82%D0%BE%D1%87%D0%BD%D0%B8%D0%BA%D0%B8" TargetMode="External"/><Relationship Id="rId9" Type="http://schemas.openxmlformats.org/officeDocument/2006/relationships/hyperlink" Target="https://ru.wikipedia.org/wiki/%D0%A1%D0%B5%D0%BC%D1%91%D0%BD%D0%BE%D0%B2%D0%B0,_%D0%9E%D0%BB%D1%8C%D0%B3%D0%B0_%D0%AE%D0%BB%D0%B8%D0%B0%D0%BD%D0%BE%D0%B2%D0%BD%D0%B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5%D0%BF%D0%BE%D1%80%D1%82%D1%91%D1%80" TargetMode="External"/><Relationship Id="rId13" Type="http://schemas.openxmlformats.org/officeDocument/2006/relationships/hyperlink" Target="https://ru.wikipedia.org/wiki/%D0%AF%D0%BF%D0%BE%D0%BD%D0%B8%D1%8F" TargetMode="External"/><Relationship Id="rId18" Type="http://schemas.openxmlformats.org/officeDocument/2006/relationships/hyperlink" Target="https://ru.wikipedia.org/wiki/%D0%91%D0%BE%D0%BD%D0%BD" TargetMode="External"/><Relationship Id="rId26" Type="http://schemas.openxmlformats.org/officeDocument/2006/relationships/hyperlink" Target="https://ru.wikipedia.org/wiki/%D0%94%D0%BE%D0%B4%D0%BE%D0%BB%D0%B5%D0%B2,_%D0%95%D0%B2%D0%B3%D0%B5%D0%BD%D0%B8%D0%B9_%D0%AE%D1%80%D1%8C%D0%B5%D0%B2%D0%B8%D1%87" TargetMode="External"/><Relationship Id="rId3" Type="http://schemas.openxmlformats.org/officeDocument/2006/relationships/hyperlink" Target="https://ru.wikipedia.org/wiki/%D0%9F%D1%80%D0%B0%D0%B2%D0%B4%D0%B0_(%D0%B3%D0%B0%D0%B7%D0%B5%D1%82%D0%B0)" TargetMode="External"/><Relationship Id="rId21" Type="http://schemas.openxmlformats.org/officeDocument/2006/relationships/hyperlink" Target="https://ru.wikipedia.org/wiki/%D0%90%D1%84%D0%B3%D0%B0%D0%BD%D0%B8%D1%81%D1%82%D0%B0%D0%BD" TargetMode="External"/><Relationship Id="rId7" Type="http://schemas.openxmlformats.org/officeDocument/2006/relationships/hyperlink" Target="https://ru.wikipedia.org/wiki/%D0%9C%D0%BE%D1%81%D0%BA%D0%B2%D0%B0_(%D0%B6%D1%83%D1%80%D0%BD%D0%B0%D0%BB)" TargetMode="External"/><Relationship Id="rId12" Type="http://schemas.openxmlformats.org/officeDocument/2006/relationships/hyperlink" Target="https://ru.wikipedia.org/wiki/%D0%9A%D1%83%D0%B1%D0%B0" TargetMode="External"/><Relationship Id="rId17" Type="http://schemas.openxmlformats.org/officeDocument/2006/relationships/hyperlink" Target="https://ru.wikipedia.org/wiki/%D0%97%D0%B0%D0%BF%D0%B5%D0%B2%D0%B0%D0%BB%D0%BE%D0%B2,_%D0%92%D0%B0%D0%BB%D0%B5%D0%BD%D1%82%D0%B8%D0%BD_%D0%92%D0%B0%D1%81%D0%B8%D0%BB%D1%8C%D0%B5%D0%B2%D0%B8%D1%87" TargetMode="External"/><Relationship Id="rId25" Type="http://schemas.openxmlformats.org/officeDocument/2006/relationships/hyperlink" Target="https://ru.wikipedia.org/wiki/%D0%92%D0%B7%D0%B3%D0%BB%D1%8F%D0%B4_(%D1%82%D0%B5%D0%BB%D0%B5%D0%BF%D1%80%D0%BE%D0%B3%D1%80%D0%B0%D0%BC%D0%BC%D0%B0)" TargetMode="External"/><Relationship Id="rId2" Type="http://schemas.openxmlformats.org/officeDocument/2006/relationships/hyperlink" Target="https://ru.wikipedia.org/wiki/%D0%9E%D0%B3%D0%BE%D0%BD%D1%91%D0%BA_(%D0%B6%D1%83%D1%80%D0%BD%D0%B0%D0%BB)" TargetMode="External"/><Relationship Id="rId16" Type="http://schemas.openxmlformats.org/officeDocument/2006/relationships/hyperlink" Target="https://ru.wikipedia.org/wiki/%D0%93%D0%BE%D1%81%D1%82%D0%B5%D0%BB%D0%B5%D1%80%D0%B0%D0%B4%D0%B8%D0%BE_%D0%A1%D0%A1%D0%A1%D0%A0" TargetMode="External"/><Relationship Id="rId20" Type="http://schemas.openxmlformats.org/officeDocument/2006/relationships/hyperlink" Target="https://ru.wikipedia.org/wiki/%D0%91%D0%90%D0%9C" TargetMode="External"/><Relationship Id="rId29" Type="http://schemas.openxmlformats.org/officeDocument/2006/relationships/hyperlink" Target="https://ru.wikipedia.org/wiki/%D0%9B%D0%B8%D0%BC%D0%BE%D0%BD%D0%BE%D0%B2,_%D0%AD%D0%B4%D1%83%D0%B0%D1%80%D0%B4_%D0%92%D0%B5%D0%BD%D0%B8%D0%B0%D0%BC%D0%B8%D0%BD%D0%BE%D0%B2%D0%B8%D1%8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1%D0%BC%D0%B5%D0%BD%D0%B0_(%D0%B6%D1%83%D1%80%D0%BD%D0%B0%D0%BB)" TargetMode="External"/><Relationship Id="rId11" Type="http://schemas.openxmlformats.org/officeDocument/2006/relationships/hyperlink" Target="https://ru.wikipedia.org/wiki/%D0%93%D0%B5%D1%80%D0%BC%D0%B0%D0%BD%D0%B8%D1%8F" TargetMode="External"/><Relationship Id="rId24" Type="http://schemas.openxmlformats.org/officeDocument/2006/relationships/hyperlink" Target="https://ru.wikipedia.org/wiki/%D0%A1%D0%BE%D0%B2%D0%B5%D1%80%D1%88%D0%B5%D0%BD%D0%BD%D0%BE_%D1%81%D0%B5%D0%BA%D1%80%D0%B5%D1%82%D0%BD%D0%BE_(%D0%B3%D0%B0%D0%B7%D0%B5%D1%82%D0%B0)" TargetMode="External"/><Relationship Id="rId5" Type="http://schemas.openxmlformats.org/officeDocument/2006/relationships/hyperlink" Target="https://ru.wikipedia.org/wiki/%D0%9A%D0%BE%D0%BC%D1%81%D0%BE%D0%BC%D0%BE%D0%BB%D1%8C%D1%81%D0%BA%D0%B0%D1%8F_%D0%BF%D1%80%D0%B0%D0%B2%D0%B4%D0%B0_(%D0%B3%D0%B0%D0%B7%D0%B5%D1%82%D0%B0)" TargetMode="External"/><Relationship Id="rId15" Type="http://schemas.openxmlformats.org/officeDocument/2006/relationships/hyperlink" Target="https://ru.wikipedia.org/wiki/%D0%9B%D0%B0%D1%82%D0%B8%D0%BD%D1%81%D0%BA%D0%B0%D1%8F_%D0%90%D0%BC%D0%B5%D1%80%D0%B8%D0%BA%D0%B0" TargetMode="External"/><Relationship Id="rId23" Type="http://schemas.openxmlformats.org/officeDocument/2006/relationships/hyperlink" Target="https://ru.wikipedia.org/wiki/%D0%9F%D0%B0%D1%80%D0%B0%D0%B3%D0%B2%D0%B0%D0%B9" TargetMode="External"/><Relationship Id="rId28" Type="http://schemas.openxmlformats.org/officeDocument/2006/relationships/hyperlink" Target="https://ru.wikipedia.org/w/index.php?title=%D0%90%D0%BB%D0%B5%D0%BA%D1%81%D0%B0%D0%BD%D0%B4%D1%80_%D0%9F%D0%BB%D0%B5%D1%88%D0%BA%D0%BE%D0%B2&amp;action=edit&amp;redlink=1" TargetMode="External"/><Relationship Id="rId10" Type="http://schemas.openxmlformats.org/officeDocument/2006/relationships/hyperlink" Target="https://ru.wikipedia.org/wiki/%D0%98%D1%81%D0%BF%D0%B0%D0%BD%D0%B8%D1%8F" TargetMode="External"/><Relationship Id="rId19" Type="http://schemas.openxmlformats.org/officeDocument/2006/relationships/hyperlink" Target="https://ru.wikipedia.org/wiki/%D0%A1%D0%B5%D0%BC%D1%91%D0%BD%D0%BE%D0%B2,_%D0%AE%D0%BB%D0%B8%D0%B0%D0%BD_%D0%A1%D0%B5%D0%BC%D1%91%D0%BD%D0%BE%D0%B2%D0%B8%D1%87" TargetMode="External"/><Relationship Id="rId4" Type="http://schemas.openxmlformats.org/officeDocument/2006/relationships/hyperlink" Target="https://ru.wikipedia.org/wiki/%D0%9B%D0%B8%D1%82%D0%B5%D1%80%D0%B0%D1%82%D1%83%D1%80%D0%BD%D0%B0%D1%8F_%D0%B3%D0%B0%D0%B7%D0%B5%D1%82%D0%B0" TargetMode="External"/><Relationship Id="rId9" Type="http://schemas.openxmlformats.org/officeDocument/2006/relationships/hyperlink" Target="https://ru.wikipedia.org/wiki/%D0%A4%D1%80%D0%B0%D0%BD%D1%86%D0%B8%D1%8F" TargetMode="External"/><Relationship Id="rId14" Type="http://schemas.openxmlformats.org/officeDocument/2006/relationships/hyperlink" Target="https://ru.wikipedia.org/wiki/%D0%A1%D0%A8%D0%90" TargetMode="External"/><Relationship Id="rId22" Type="http://schemas.openxmlformats.org/officeDocument/2006/relationships/hyperlink" Target="https://ru.wikipedia.org/wiki/%D0%A7%D0%B8%D0%BB%D0%B8" TargetMode="External"/><Relationship Id="rId27" Type="http://schemas.openxmlformats.org/officeDocument/2006/relationships/hyperlink" Target="https://ru.wikipedia.org/wiki/%D0%90%D0%B3%D0%B5%D0%BD%D1%82%D1%81%D1%82%D0%B2%D0%BE_%D0%BF%D0%B5%D1%87%D0%B0%D1%82%D0%B8_%C2%AB%D0%9D%D0%BE%D0%B2%D0%BE%D1%81%D1%82%D0%B8%C2%BB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5%D0%BC%D1%91%D0%BD%D0%BE%D0%B2,_%D0%AE%D0%BB%D0%B8%D0%B0%D0%BD_%D0%A1%D0%B5%D0%BC%D1%91%D0%BD%D0%BE%D0%B2%D0%B8%D1%87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ru.wikipedia.org/wiki/%D0%A1%D0%B5%D0%BC%D0%BD%D0%B0%D0%B4%D1%86%D0%B0%D1%82%D1%8C_%D0%BC%D0%B3%D0%BD%D0%BE%D0%B2%D0%B5%D0%BD%D0%B8%D0%B9_%D0%B2%D0%B5%D1%81%D0%BD%D1%8B_(%D1%82%D0%B5%D0%BB%D0%B5%D1%84%D0%B8%D0%BB%D1%8C%D0%BC)" TargetMode="External"/><Relationship Id="rId12" Type="http://schemas.openxmlformats.org/officeDocument/2006/relationships/hyperlink" Target="https://ru.wikipedia.org/w/index.php?title=%D0%9F%D1%80%D0%B5%D0%BC%D0%B8%D1%8F_%D0%9A%D0%93%D0%91_%D0%A1%D0%A1%D0%A1%D0%A0&amp;action=edit&amp;redlink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976_%D0%B3%D0%BE%D0%B4" TargetMode="External"/><Relationship Id="rId11" Type="http://schemas.openxmlformats.org/officeDocument/2006/relationships/hyperlink" Target="https://ru.wikipedia.org/wiki/%D0%97%D0%B0%D1%81%D0%BB%D1%83%D0%B6%D0%B5%D0%BD%D0%BD%D1%8B%D0%B9_%D0%B4%D0%B5%D1%8F%D1%82%D0%B5%D0%BB%D1%8C_%D0%B8%D1%81%D0%BA%D1%83%D1%81%D1%81%D1%82%D0%B2_%D0%A0%D0%A1%D0%A4%D0%A1%D0%A0" TargetMode="External"/><Relationship Id="rId5" Type="http://schemas.openxmlformats.org/officeDocument/2006/relationships/hyperlink" Target="https://ru.wikipedia.org/wiki/23_%D0%B4%D0%B5%D0%BA%D0%B0%D0%B1%D1%80%D1%8F" TargetMode="External"/><Relationship Id="rId10" Type="http://schemas.openxmlformats.org/officeDocument/2006/relationships/hyperlink" Target="https://ru.wikipedia.org/wiki/%D0%9E%D1%80%D0%B4%D0%B5%D0%BD_%D0%94%D1%80%D1%83%D0%B6%D0%B1%D1%8B_%D0%BD%D0%B0%D1%80%D0%BE%D0%B4%D0%BE%D0%B2" TargetMode="External"/><Relationship Id="rId4" Type="http://schemas.openxmlformats.org/officeDocument/2006/relationships/hyperlink" Target="https://ru.wikipedia.org/wiki/%D0%93%D0%BE%D1%81%D1%83%D0%B4%D0%B0%D1%80%D1%81%D1%82%D0%B2%D0%B5%D0%BD%D0%BD%D0%B0%D1%8F_%D0%BF%D1%80%D0%B5%D0%BC%D0%B8%D1%8F_%D0%A0%D0%A1%D0%A4%D0%A1%D0%A0_%D0%B8%D0%BC%D0%B5%D0%BD%D0%B8_%D0%B1%D1%80%D0%B0%D1%82%D1%8C%D0%B5%D0%B2_%D0%92%D0%B0%D1%81%D0%B8%D0%BB%D1%8C%D0%B5%D0%B2%D1%8B%D1%85" TargetMode="External"/><Relationship Id="rId9" Type="http://schemas.openxmlformats.org/officeDocument/2006/relationships/hyperlink" Target="https://ru.wikipedia.org/wiki/%D0%9E%D1%80%D0%B4%D0%B5%D0%BD_%D0%9E%D0%BA%D1%82%D1%8F%D0%B1%D1%80%D1%8C%D1%81%D0%BA%D0%BE%D0%B9_%D0%A0%D0%B5%D0%B2%D0%BE%D0%BB%D1%8E%D1%86%D0%B8%D0%B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1%D0%B5%D1%80%D0%B5%D0%B3%D0%B0%D1%82%D0%B5%D0%BB%D1%8C%D0%BD%D1%8B%D0%B9_%D0%B1%D0%B0%D0%BD%D0%BA" TargetMode="External"/><Relationship Id="rId2" Type="http://schemas.openxmlformats.org/officeDocument/2006/relationships/hyperlink" Target="https://ru.wikipedia.org/wiki/%D0%A3%D0%B3%D0%BE%D0%BB%D0%BE%D0%B2%D0%BD%D1%8B%D0%B9_%D1%80%D0%BE%D0%B7%D1%8B%D1%81%D0%BA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hyperlink" Target="https://ru.wikipedia.org/wiki/%D0%A2%D0%B0%D0%B1%D0%B5%D0%BB%D1%8C%D0%BD%D0%BE%D0%B5_%D0%BE%D1%80%D1%83%D0%B6%D0%B8%D0%B5" TargetMode="External"/><Relationship Id="rId4" Type="http://schemas.openxmlformats.org/officeDocument/2006/relationships/hyperlink" Target="https://ru.wikipedia.org/wiki/%D0%A3%D1%87%D0%B0%D1%81%D1%82%D0%BA%D0%BE%D0%B2%D1%8B%D0%B9_%D1%83%D0%BF%D0%BE%D0%BB%D0%BD%D0%BE%D0%BC%D0%BE%D1%87%D0%B5%D0%BD%D0%BD%D1%8B%D0%B9_%D0%BF%D0%BE%D0%BB%D0%B8%D1%86%D0%B8%D0%B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509836"/>
          </a:xfrm>
        </p:spPr>
        <p:txBody>
          <a:bodyPr>
            <a:noAutofit/>
          </a:bodyPr>
          <a:lstStyle/>
          <a:p>
            <a:r>
              <a:rPr lang="ru-RU" sz="8800" dirty="0" smtClean="0"/>
              <a:t>ЮЛИАН  СЕМЕНОВ 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3857628"/>
            <a:ext cx="8062912" cy="1571636"/>
          </a:xfrm>
        </p:spPr>
        <p:txBody>
          <a:bodyPr>
            <a:normAutofit fontScale="85000" lnSpcReduction="20000"/>
          </a:bodyPr>
          <a:lstStyle/>
          <a:p>
            <a:r>
              <a:rPr lang="ru-RU" sz="4400" dirty="0" smtClean="0"/>
              <a:t>1931 -1993</a:t>
            </a:r>
          </a:p>
          <a:p>
            <a:r>
              <a:rPr lang="ru-RU" sz="4400" dirty="0" smtClean="0"/>
              <a:t>Виртуальная книжная выставка</a:t>
            </a:r>
          </a:p>
          <a:p>
            <a:r>
              <a:rPr lang="ru-RU" sz="4400" dirty="0" smtClean="0"/>
              <a:t>МБОУ Ясногорская СОШ 2021 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214414" y="357166"/>
            <a:ext cx="3000396" cy="594360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Экспансия</a:t>
            </a:r>
            <a:r>
              <a:rPr lang="ru-RU" sz="1600" dirty="0" smtClean="0"/>
              <a:t> — цикл романов о работе </a:t>
            </a:r>
            <a:r>
              <a:rPr lang="ru-RU" sz="1600" dirty="0" smtClean="0">
                <a:hlinkClick r:id="rId2" tooltip="СССР"/>
              </a:rPr>
              <a:t>советского</a:t>
            </a:r>
            <a:r>
              <a:rPr lang="ru-RU" sz="1600" dirty="0" smtClean="0"/>
              <a:t> разведчика </a:t>
            </a:r>
            <a:r>
              <a:rPr lang="ru-RU" sz="1600" dirty="0" smtClean="0">
                <a:hlinkClick r:id="rId3" tooltip="Штирлиц"/>
              </a:rPr>
              <a:t>Штирлица</a:t>
            </a:r>
            <a:r>
              <a:rPr lang="ru-RU" sz="1600" dirty="0" smtClean="0"/>
              <a:t>, он же Максим Максимович Исаев. Первая книга написана в </a:t>
            </a:r>
            <a:r>
              <a:rPr lang="ru-RU" sz="1600" dirty="0" smtClean="0">
                <a:hlinkClick r:id="rId4" tooltip="1984 год"/>
              </a:rPr>
              <a:t>1984 году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5" tooltip="Семёнов, Юлиан Семёнович"/>
              </a:rPr>
              <a:t>Юлианом Семёновым</a:t>
            </a:r>
            <a:r>
              <a:rPr lang="ru-RU" sz="1600" dirty="0" smtClean="0"/>
              <a:t>. «Экспансия — I» является продолжением книги «</a:t>
            </a:r>
            <a:r>
              <a:rPr lang="ru-RU" sz="1600" dirty="0" smtClean="0">
                <a:hlinkClick r:id="rId6" tooltip="Приказано выжить (роман)"/>
              </a:rPr>
              <a:t>Приказано выжить</a:t>
            </a:r>
            <a:r>
              <a:rPr lang="ru-RU" sz="1600" dirty="0" smtClean="0"/>
              <a:t>» В цикле рассказывается о работе Штирлица в Испании и Южной Америке, во время самого начала </a:t>
            </a:r>
            <a:r>
              <a:rPr lang="ru-RU" sz="1600" dirty="0" smtClean="0">
                <a:hlinkClick r:id="rId7" tooltip="Холодная война"/>
              </a:rPr>
              <a:t>холодной войны</a:t>
            </a:r>
            <a:r>
              <a:rPr lang="ru-RU" sz="1600" dirty="0" smtClean="0"/>
              <a:t> (</a:t>
            </a:r>
            <a:r>
              <a:rPr lang="ru-RU" sz="1600" dirty="0" smtClean="0">
                <a:hlinkClick r:id="rId8" tooltip="1946 год"/>
              </a:rPr>
              <a:t>1946</a:t>
            </a:r>
            <a:r>
              <a:rPr lang="ru-RU" sz="1600" dirty="0" smtClean="0"/>
              <a:t>—</a:t>
            </a:r>
            <a:r>
              <a:rPr lang="ru-RU" sz="1600" dirty="0" smtClean="0">
                <a:hlinkClick r:id="rId9" tooltip="1947 год"/>
              </a:rPr>
              <a:t>1947</a:t>
            </a:r>
            <a:r>
              <a:rPr lang="ru-RU" sz="1600" dirty="0" smtClean="0"/>
              <a:t>) Цикл является одним из наиболее масштабных произведений о Штирлице.</a:t>
            </a:r>
            <a:endParaRPr lang="ru-RU" sz="1600" dirty="0"/>
          </a:p>
        </p:txBody>
      </p:sp>
      <p:pic>
        <p:nvPicPr>
          <p:cNvPr id="6146" name="Picture 2" descr="C:\Users\Библиотека\Desktop\экспанс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320674"/>
            <a:ext cx="4071966" cy="6180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142976" y="367664"/>
            <a:ext cx="3143272" cy="5943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Огарёва, 6»</a:t>
            </a:r>
            <a:r>
              <a:rPr lang="ru-RU" dirty="0" smtClean="0"/>
              <a:t> — остросюжетный в </a:t>
            </a:r>
            <a:r>
              <a:rPr lang="ru-RU" dirty="0" smtClean="0">
                <a:hlinkClick r:id="rId2" tooltip="1972 год в литературе"/>
              </a:rPr>
              <a:t>1972 году</a:t>
            </a:r>
            <a:r>
              <a:rPr lang="ru-RU" dirty="0" smtClean="0"/>
              <a:t>. Вторая книга трилогии о работе </a:t>
            </a:r>
            <a:r>
              <a:rPr lang="ru-RU" dirty="0" smtClean="0">
                <a:hlinkClick r:id="rId3" tooltip="Московский уголовный розыск"/>
              </a:rPr>
              <a:t>Московского уголовного розыска</a:t>
            </a:r>
            <a:r>
              <a:rPr lang="ru-RU" dirty="0" smtClean="0"/>
              <a:t>. В доме 6 по </a:t>
            </a:r>
            <a:r>
              <a:rPr lang="ru-RU" dirty="0" smtClean="0">
                <a:hlinkClick r:id="rId4" tooltip="Улица Огарёва (Москва)"/>
              </a:rPr>
              <a:t>улице Огарёва Москвы</a:t>
            </a:r>
            <a:r>
              <a:rPr lang="ru-RU" dirty="0" smtClean="0"/>
              <a:t> расположено административное здание МВД СССР.</a:t>
            </a:r>
          </a:p>
          <a:p>
            <a:r>
              <a:rPr lang="ru-RU" dirty="0" smtClean="0"/>
              <a:t>В романе встречаются уже знакомые по первому произведению о буднях </a:t>
            </a:r>
            <a:r>
              <a:rPr lang="ru-RU" dirty="0" err="1" smtClean="0">
                <a:hlinkClick r:id="rId3" tooltip="Московский уголовный розыск"/>
              </a:rPr>
              <a:t>МУРа</a:t>
            </a:r>
            <a:r>
              <a:rPr lang="ru-RU" dirty="0" smtClean="0"/>
              <a:t> «</a:t>
            </a:r>
            <a:r>
              <a:rPr lang="ru-RU" dirty="0" smtClean="0">
                <a:hlinkClick r:id="rId5" tooltip="Петровка, 38 (роман)"/>
              </a:rPr>
              <a:t>Петровка 38</a:t>
            </a:r>
            <a:r>
              <a:rPr lang="ru-RU" dirty="0" smtClean="0"/>
              <a:t>» сыщики Садчиков и Костенко. Им предстоит расследовать и раскрыть крупные хищения социалистической собственности на Пятигорской ювелирной фабрике и убийства в трёх разных регионах </a:t>
            </a:r>
            <a:r>
              <a:rPr lang="ru-RU" dirty="0" smtClean="0">
                <a:hlinkClick r:id="rId6" tooltip="Союз Советских Социалистических Республик"/>
              </a:rPr>
              <a:t>Советского Союза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этом романе </a:t>
            </a:r>
            <a:r>
              <a:rPr lang="ru-RU" dirty="0" smtClean="0">
                <a:hlinkClick r:id="rId7" tooltip="Юлиан Семёнов"/>
              </a:rPr>
              <a:t>Семенов</a:t>
            </a:r>
            <a:r>
              <a:rPr lang="ru-RU" dirty="0" smtClean="0"/>
              <a:t> детально описал как детективные хитросплетения и специфику работы сыщиков, так и советский быт той поры, нравы различных слоев общества. Это представлено как своеобразный </a:t>
            </a:r>
            <a:r>
              <a:rPr lang="ru-RU" dirty="0" smtClean="0">
                <a:hlinkClick r:id="rId8" tooltip="Калейдоскоп"/>
              </a:rPr>
              <a:t>калейдоскоп</a:t>
            </a:r>
            <a:r>
              <a:rPr lang="ru-RU" dirty="0" smtClean="0"/>
              <a:t> сменяемых мизансцен, красок которыми автор разнообразит своё повествование.</a:t>
            </a:r>
          </a:p>
          <a:p>
            <a:r>
              <a:rPr lang="ru-RU" dirty="0" smtClean="0"/>
              <a:t>в 1980 году была снята одноимённая </a:t>
            </a:r>
            <a:r>
              <a:rPr lang="ru-RU" dirty="0" smtClean="0">
                <a:hlinkClick r:id="rId9" tooltip="Огарёва, 6 (фильм)"/>
              </a:rPr>
              <a:t>экранизация</a:t>
            </a:r>
            <a:endParaRPr lang="ru-RU" dirty="0"/>
          </a:p>
        </p:txBody>
      </p:sp>
      <p:pic>
        <p:nvPicPr>
          <p:cNvPr id="7170" name="Picture 2" descr="C:\Users\Библиотека\Desktop\огаре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714876" y="320675"/>
            <a:ext cx="4000528" cy="618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214414" y="642918"/>
            <a:ext cx="3214710" cy="5857916"/>
          </a:xfrm>
        </p:spPr>
        <p:txBody>
          <a:bodyPr/>
          <a:lstStyle/>
          <a:p>
            <a:r>
              <a:rPr lang="ru-RU" dirty="0" smtClean="0"/>
              <a:t>Расследование убийства поручается спецгруппе </a:t>
            </a:r>
            <a:r>
              <a:rPr lang="ru-RU" dirty="0" err="1" smtClean="0">
                <a:hlinkClick r:id="rId2" tooltip="Уголовный розыск"/>
              </a:rPr>
              <a:t>Угро</a:t>
            </a:r>
            <a:r>
              <a:rPr lang="ru-RU" dirty="0" smtClean="0"/>
              <a:t> </a:t>
            </a:r>
            <a:r>
              <a:rPr lang="ru-RU" dirty="0" smtClean="0">
                <a:hlinkClick r:id="rId3" tooltip="МВД СССР"/>
              </a:rPr>
              <a:t>МВД СССР</a:t>
            </a:r>
            <a:r>
              <a:rPr lang="ru-RU" dirty="0" smtClean="0"/>
              <a:t>, куда вошли полковники В. Я. Павлов, У. Р. Савицкий и В. Р. Костенко. Однако следственные мероприятия неожиданно сворачиваются: 27 января 1982 года министр внутренних дел </a:t>
            </a:r>
            <a:r>
              <a:rPr lang="ru-RU" dirty="0" smtClean="0">
                <a:hlinkClick r:id="rId4" tooltip="Щёлоков, Николай Анисимович"/>
              </a:rPr>
              <a:t>Н. А. Щёлоков</a:t>
            </a:r>
            <a:r>
              <a:rPr lang="ru-RU" dirty="0" smtClean="0"/>
              <a:t> отдаёт приказ расформировать спецгруппу и вернуть её членов в их подразделения. Вскоре после этого Павлова переводят в Узбекистан, Савицкого — в Ригу, а Костенко — на Камчатку. Такой поворот событий наводит Костенко на мысль: «Все, кто был завязан на деле Фёдоровой, отчего-то неугодны в Москве».</a:t>
            </a:r>
          </a:p>
          <a:p>
            <a:r>
              <a:rPr lang="ru-RU" dirty="0" smtClean="0"/>
              <a:t>В конце 1980-х годов Костенко выходит на пенсию и решает разоблачить убийц Зои Фёдоровой самостоятельно…</a:t>
            </a:r>
          </a:p>
          <a:p>
            <a:endParaRPr lang="ru-RU" dirty="0"/>
          </a:p>
        </p:txBody>
      </p:sp>
      <p:pic>
        <p:nvPicPr>
          <p:cNvPr id="8194" name="Picture 2" descr="C:\Users\Библиотека\Desktop\тай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20674"/>
            <a:ext cx="3786214" cy="6251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352016" cy="5943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1472" y="367664"/>
            <a:ext cx="3286148" cy="59436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Отчаяние»</a:t>
            </a:r>
            <a:r>
              <a:rPr lang="ru-RU" dirty="0" smtClean="0"/>
              <a:t> — </a:t>
            </a:r>
            <a:r>
              <a:rPr lang="ru-RU" dirty="0" smtClean="0">
                <a:hlinkClick r:id="rId2" tooltip="Роман"/>
              </a:rPr>
              <a:t>роман</a:t>
            </a:r>
            <a:r>
              <a:rPr lang="ru-RU" dirty="0" smtClean="0"/>
              <a:t> из цикла о работе </a:t>
            </a:r>
            <a:r>
              <a:rPr lang="ru-RU" dirty="0" smtClean="0">
                <a:hlinkClick r:id="rId3" tooltip="СССР"/>
              </a:rPr>
              <a:t>советского</a:t>
            </a:r>
            <a:r>
              <a:rPr lang="ru-RU" dirty="0" smtClean="0"/>
              <a:t> разведчика </a:t>
            </a:r>
            <a:r>
              <a:rPr lang="ru-RU" dirty="0" smtClean="0">
                <a:hlinkClick r:id="rId4" tooltip="Штирлиц"/>
              </a:rPr>
              <a:t>Штирлица</a:t>
            </a:r>
            <a:r>
              <a:rPr lang="ru-RU" dirty="0" smtClean="0"/>
              <a:t>, он же Максим Максимович Исаев. Написан в </a:t>
            </a:r>
            <a:r>
              <a:rPr lang="ru-RU" dirty="0" smtClean="0">
                <a:hlinkClick r:id="rId5" tooltip="1990 год"/>
              </a:rPr>
              <a:t>1990 году</a:t>
            </a:r>
            <a:r>
              <a:rPr lang="ru-RU" dirty="0" smtClean="0"/>
              <a:t> </a:t>
            </a:r>
            <a:r>
              <a:rPr lang="ru-RU" dirty="0" smtClean="0">
                <a:hlinkClick r:id="rId6" tooltip="Семёнов, Юлиан Семёнович"/>
              </a:rPr>
              <a:t>Юлианом Семёновым</a:t>
            </a:r>
            <a:r>
              <a:rPr lang="ru-RU" dirty="0" smtClean="0"/>
              <a:t>. В книге рассказывается о возвращении Исаева в </a:t>
            </a:r>
            <a:r>
              <a:rPr lang="ru-RU" dirty="0" smtClean="0">
                <a:hlinkClick r:id="rId3" tooltip="СССР"/>
              </a:rPr>
              <a:t>СССР</a:t>
            </a:r>
            <a:r>
              <a:rPr lang="ru-RU" dirty="0" smtClean="0"/>
              <a:t> в </a:t>
            </a:r>
            <a:r>
              <a:rPr lang="ru-RU" dirty="0" smtClean="0">
                <a:hlinkClick r:id="rId7" tooltip="1947 год"/>
              </a:rPr>
              <a:t>1947 году</a:t>
            </a:r>
            <a:r>
              <a:rPr lang="ru-RU" dirty="0" smtClean="0"/>
              <a:t>, его аресте, а также о событиях, происходящих в СССР в последние годы жизни </a:t>
            </a:r>
            <a:r>
              <a:rPr lang="ru-RU" dirty="0" smtClean="0">
                <a:hlinkClick r:id="rId8" tooltip="Сталин"/>
              </a:rPr>
              <a:t>Сталина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своей книге об отце Ольга Семёнова пишет, как Юлиан Семёнов создавал это литературное произведение: «Прав был старенький </a:t>
            </a:r>
            <a:r>
              <a:rPr lang="ru-RU" dirty="0" smtClean="0">
                <a:hlinkClick r:id="rId9" tooltip="Сименон, Жорж"/>
              </a:rPr>
              <a:t>Сименон</a:t>
            </a:r>
            <a:r>
              <a:rPr lang="ru-RU" dirty="0" smtClean="0"/>
              <a:t>, предупреждавший, что расставание со Штирлицем будет болезненным. Никогда отцу не было так трудно писать, как в тот раз, когда он начал о нём последнюю вещь, называвшуюся „Отчаяние“. Тяжело было не только из-за приближавшегося расставания, но и из-за сюжета. …К чести отца он написал то, что написать было должно и нужно, но как же больно ему было ту безжалостную правду писать»</a:t>
            </a:r>
            <a:r>
              <a:rPr lang="ru-RU" baseline="30000" dirty="0" smtClean="0">
                <a:hlinkClick r:id="rId10"/>
              </a:rPr>
              <a:t>[1]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9218" name="Picture 2" descr="C:\Users\Библиотека\Desktop\отчаяни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071934" y="214290"/>
            <a:ext cx="4857784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367664"/>
            <a:ext cx="4143404" cy="5943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Действие романа происходит в конце 70-х годов в </a:t>
            </a:r>
            <a:r>
              <a:rPr lang="ru-RU" dirty="0" smtClean="0">
                <a:hlinkClick r:id="rId2" tooltip="Москва"/>
              </a:rPr>
              <a:t>Москве</a:t>
            </a:r>
            <a:r>
              <a:rPr lang="ru-RU" dirty="0" smtClean="0"/>
              <a:t> и в вымышленных государствах </a:t>
            </a:r>
            <a:r>
              <a:rPr lang="ru-RU" dirty="0" smtClean="0">
                <a:hlinkClick r:id="rId3" tooltip="Африка"/>
              </a:rPr>
              <a:t>Африки</a:t>
            </a:r>
            <a:r>
              <a:rPr lang="ru-RU" dirty="0" smtClean="0"/>
              <a:t> — </a:t>
            </a:r>
            <a:r>
              <a:rPr lang="ru-RU" dirty="0" err="1" smtClean="0"/>
              <a:t>Нагонии</a:t>
            </a:r>
            <a:r>
              <a:rPr lang="ru-RU" dirty="0" smtClean="0"/>
              <a:t>, у власти в которой находится просоветский режим, и в неназванном</a:t>
            </a:r>
            <a:r>
              <a:rPr lang="ru-RU" baseline="30000" dirty="0" smtClean="0">
                <a:hlinkClick r:id="rId4"/>
              </a:rPr>
              <a:t>[1]</a:t>
            </a:r>
            <a:r>
              <a:rPr lang="ru-RU" dirty="0" smtClean="0"/>
              <a:t> соседнем капиталистическом государстве со столицей в городе </a:t>
            </a:r>
            <a:r>
              <a:rPr lang="ru-RU" dirty="0" err="1" smtClean="0"/>
              <a:t>Луисбург</a:t>
            </a:r>
            <a:r>
              <a:rPr lang="ru-RU" dirty="0" smtClean="0"/>
              <a:t>. Советская контрразведка получает анонимное письмо, из которого следует, что </a:t>
            </a:r>
            <a:r>
              <a:rPr lang="ru-RU" dirty="0" smtClean="0">
                <a:hlinkClick r:id="rId5" tooltip="Центральное разведывательное управление"/>
              </a:rPr>
              <a:t>ЦРУ</a:t>
            </a:r>
            <a:r>
              <a:rPr lang="ru-RU" dirty="0" smtClean="0"/>
              <a:t> завербовало в </a:t>
            </a:r>
            <a:r>
              <a:rPr lang="ru-RU" dirty="0" err="1" smtClean="0"/>
              <a:t>Луисбурге</a:t>
            </a:r>
            <a:r>
              <a:rPr lang="ru-RU" dirty="0" smtClean="0"/>
              <a:t> советского специалиста, чрезвычайно осведомлённого о советских поставках в </a:t>
            </a:r>
            <a:r>
              <a:rPr lang="ru-RU" dirty="0" err="1" smtClean="0"/>
              <a:t>Нагонию</a:t>
            </a:r>
            <a:r>
              <a:rPr lang="ru-RU" dirty="0" smtClean="0"/>
              <a:t> (</a:t>
            </a:r>
            <a:r>
              <a:rPr lang="ru-RU" dirty="0" err="1" smtClean="0"/>
              <a:t>в</a:t>
            </a:r>
            <a:r>
              <a:rPr lang="ru-RU" dirty="0" smtClean="0"/>
              <a:t> том числе военных). Поскольку ситуация в </a:t>
            </a:r>
            <a:r>
              <a:rPr lang="ru-RU" dirty="0" err="1" smtClean="0"/>
              <a:t>Нагонии</a:t>
            </a:r>
            <a:r>
              <a:rPr lang="ru-RU" dirty="0" smtClean="0"/>
              <a:t> накалена, </a:t>
            </a:r>
            <a:r>
              <a:rPr lang="ru-RU" dirty="0" smtClean="0">
                <a:hlinkClick r:id="rId6" tooltip="Соединённые Штаты Америки"/>
              </a:rPr>
              <a:t>США</a:t>
            </a:r>
            <a:r>
              <a:rPr lang="ru-RU" dirty="0" smtClean="0"/>
              <a:t> и </a:t>
            </a:r>
            <a:r>
              <a:rPr lang="ru-RU" dirty="0" smtClean="0">
                <a:hlinkClick r:id="rId7" tooltip="Китай"/>
              </a:rPr>
              <a:t>Китай</a:t>
            </a:r>
            <a:r>
              <a:rPr lang="ru-RU" dirty="0" smtClean="0"/>
              <a:t> хотят свергнуть просоветское правительство, поимка шпиона становится для </a:t>
            </a:r>
            <a:r>
              <a:rPr lang="ru-RU" dirty="0" smtClean="0">
                <a:hlinkClick r:id="rId8" tooltip="Комитет государственной безопасности СССР"/>
              </a:rPr>
              <a:t>КГБ</a:t>
            </a:r>
            <a:r>
              <a:rPr lang="ru-RU" dirty="0" smtClean="0"/>
              <a:t> приоритетной задачей. Операцию возглавляют генерал-майор Константин Константинов </a:t>
            </a:r>
            <a:r>
              <a:rPr lang="ru-RU" i="1" dirty="0" smtClean="0"/>
              <a:t>(в Москве)</a:t>
            </a:r>
            <a:r>
              <a:rPr lang="ru-RU" dirty="0" smtClean="0"/>
              <a:t> и его заместитель полковник Виталий Славин </a:t>
            </a:r>
            <a:r>
              <a:rPr lang="ru-RU" i="1" dirty="0" smtClean="0"/>
              <a:t>(в </a:t>
            </a:r>
            <a:r>
              <a:rPr lang="ru-RU" i="1" dirty="0" err="1" smtClean="0"/>
              <a:t>Луисбурге</a:t>
            </a:r>
            <a:r>
              <a:rPr lang="ru-RU" i="1" dirty="0" smtClean="0"/>
              <a:t>)</a:t>
            </a:r>
            <a:r>
              <a:rPr lang="ru-RU" dirty="0" smtClean="0"/>
              <a:t>. В конечном итоге, им удаётся выявить агента </a:t>
            </a:r>
            <a:r>
              <a:rPr lang="ru-RU" dirty="0" smtClean="0">
                <a:hlinkClick r:id="rId5" tooltip="Центральное разведывательное управление"/>
              </a:rPr>
              <a:t>ЦРУ</a:t>
            </a:r>
            <a:r>
              <a:rPr lang="ru-RU" dirty="0" smtClean="0"/>
              <a:t> Сергея Дубова по кличке «Умный» (в телесериале у агента кличка «Трианон») и взять с поличным сотрудников московской </a:t>
            </a:r>
            <a:r>
              <a:rPr lang="ru-RU" dirty="0" err="1" smtClean="0"/>
              <a:t>резидентуры</a:t>
            </a:r>
            <a:r>
              <a:rPr lang="ru-RU" dirty="0" smtClean="0"/>
              <a:t> ЦРУ. Во избежание международного скандала США свёртывают помощь </a:t>
            </a:r>
            <a:r>
              <a:rPr lang="ru-RU" dirty="0" err="1" smtClean="0"/>
              <a:t>нагонийским</a:t>
            </a:r>
            <a:r>
              <a:rPr lang="ru-RU" dirty="0" smtClean="0"/>
              <a:t> повстанцам, и военный переворот в </a:t>
            </a:r>
            <a:r>
              <a:rPr lang="ru-RU" dirty="0" err="1" smtClean="0"/>
              <a:t>Нагонии</a:t>
            </a:r>
            <a:r>
              <a:rPr lang="ru-RU" dirty="0" smtClean="0"/>
              <a:t> не происходит.</a:t>
            </a:r>
          </a:p>
          <a:p>
            <a:r>
              <a:rPr lang="ru-RU" dirty="0" smtClean="0"/>
              <a:t>Роман частично основан на реальных событиях — прототипом </a:t>
            </a:r>
            <a:r>
              <a:rPr lang="ru-RU" dirty="0" err="1" smtClean="0"/>
              <a:t>Дубова-Умного</a:t>
            </a:r>
            <a:r>
              <a:rPr lang="ru-RU" dirty="0" smtClean="0"/>
              <a:t> был </a:t>
            </a:r>
            <a:r>
              <a:rPr lang="ru-RU" dirty="0" smtClean="0">
                <a:hlinkClick r:id="rId9" tooltip="Огородник, Александр Дмитриевич"/>
              </a:rPr>
              <a:t>Александр Огородник</a:t>
            </a:r>
            <a:r>
              <a:rPr lang="ru-RU" dirty="0" smtClean="0"/>
              <a:t>, сотрудник отдела Америки Управления по планированию внешнеполитических мероприятий </a:t>
            </a:r>
            <a:r>
              <a:rPr lang="ru-RU" dirty="0" smtClean="0">
                <a:hlinkClick r:id="rId10" tooltip="Министерство иностранных дел СССР"/>
              </a:rPr>
              <a:t>МИД СССР</a:t>
            </a:r>
            <a:r>
              <a:rPr lang="ru-RU" dirty="0" smtClean="0"/>
              <a:t>. Кличка Дубова в романе — «Умный», тогда как в сериале была использована кличка реального прототипа Дубова, Огородника — «Трианон». Прототипом Виталия Славина был друг </a:t>
            </a:r>
            <a:r>
              <a:rPr lang="ru-RU" dirty="0" smtClean="0">
                <a:hlinkClick r:id="rId11" tooltip="Семёнов, Юлиан Семёнович"/>
              </a:rPr>
              <a:t>Юлиана Семёнова</a:t>
            </a:r>
            <a:r>
              <a:rPr lang="ru-RU" dirty="0" smtClean="0"/>
              <a:t>, генерал КГБ </a:t>
            </a:r>
            <a:r>
              <a:rPr lang="ru-RU" dirty="0" smtClean="0">
                <a:hlinkClick r:id="rId12" tooltip="Кеворков, Вячеслав Ервандович"/>
              </a:rPr>
              <a:t>Вячеслав </a:t>
            </a:r>
            <a:r>
              <a:rPr lang="ru-RU" dirty="0" err="1" smtClean="0">
                <a:hlinkClick r:id="rId12" tooltip="Кеворков, Вячеслав Ервандович"/>
              </a:rPr>
              <a:t>Кеворков</a:t>
            </a:r>
            <a:r>
              <a:rPr lang="ru-RU" baseline="30000" dirty="0" smtClean="0">
                <a:hlinkClick r:id="rId4"/>
              </a:rPr>
              <a:t>[2]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C:\Users\Библиотека\Desktop\тас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786314" y="320674"/>
            <a:ext cx="4000528" cy="6251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367664"/>
            <a:ext cx="4286280" cy="5943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начале </a:t>
            </a:r>
            <a:r>
              <a:rPr lang="ru-RU" dirty="0" smtClean="0">
                <a:hlinkClick r:id="rId2" tooltip="1921 год"/>
              </a:rPr>
              <a:t>1921 года</a:t>
            </a:r>
            <a:r>
              <a:rPr lang="ru-RU" dirty="0" smtClean="0"/>
              <a:t>, когда уже существует </a:t>
            </a:r>
            <a:r>
              <a:rPr lang="ru-RU" dirty="0" smtClean="0">
                <a:hlinkClick r:id="rId3" tooltip="Гохран России"/>
              </a:rPr>
              <a:t>ГОХРАН</a:t>
            </a:r>
            <a:r>
              <a:rPr lang="ru-RU" dirty="0" smtClean="0"/>
              <a:t> — хранилище ценностей, выясняется, что </a:t>
            </a:r>
            <a:r>
              <a:rPr lang="ru-RU" dirty="0" smtClean="0">
                <a:hlinkClick r:id="rId4" tooltip="Бриллиант"/>
              </a:rPr>
              <a:t>бриллианты</a:t>
            </a:r>
            <a:r>
              <a:rPr lang="ru-RU" dirty="0" smtClean="0"/>
              <a:t> регулярно исчезают. Их кто-то крадёт, возможно, человек из числа привилегированных сотрудников. Всё осложняется тем, что РСФСР намерена предложить купить французскому ювелиру </a:t>
            </a:r>
            <a:r>
              <a:rPr lang="ru-RU" dirty="0" err="1" smtClean="0"/>
              <a:t>Маршану</a:t>
            </a:r>
            <a:r>
              <a:rPr lang="ru-RU" dirty="0" smtClean="0"/>
              <a:t> камни в обмен на продовольствие для голодающей России. Для решения вопроса сделки в </a:t>
            </a:r>
            <a:r>
              <a:rPr lang="ru-RU" dirty="0" err="1" smtClean="0">
                <a:hlinkClick r:id="rId5" tooltip="Ревель"/>
              </a:rPr>
              <a:t>Ревель</a:t>
            </a:r>
            <a:r>
              <a:rPr lang="ru-RU" dirty="0" smtClean="0"/>
              <a:t> выезжает сотрудник </a:t>
            </a:r>
            <a:r>
              <a:rPr lang="ru-RU" dirty="0" err="1" smtClean="0"/>
              <a:t>ГОХРАНа</a:t>
            </a:r>
            <a:r>
              <a:rPr lang="ru-RU" dirty="0" smtClean="0"/>
              <a:t> </a:t>
            </a:r>
            <a:r>
              <a:rPr lang="ru-RU" dirty="0" err="1" smtClean="0"/>
              <a:t>Пожамчи</a:t>
            </a:r>
            <a:r>
              <a:rPr lang="ru-RU" dirty="0" smtClean="0"/>
              <a:t>, для решения вопроса кражи камней — молодой сотрудник ЧК Всеволод Владимиров. Он должен начать поиски там, где находится перевалочный пункт контрабандистов. В поезде на </a:t>
            </a:r>
            <a:r>
              <a:rPr lang="ru-RU" dirty="0" err="1" smtClean="0"/>
              <a:t>Пожамчи</a:t>
            </a:r>
            <a:r>
              <a:rPr lang="ru-RU" dirty="0" smtClean="0"/>
              <a:t> оказывает нажим граф Воронцов (у которого когда-то </a:t>
            </a:r>
            <a:r>
              <a:rPr lang="ru-RU" dirty="0" err="1" smtClean="0"/>
              <a:t>Пожамчи</a:t>
            </a:r>
            <a:r>
              <a:rPr lang="ru-RU" dirty="0" smtClean="0"/>
              <a:t> работал) и требует негласно передавать часть денег от продажи камней. Он планирует нападение на ГОХРАН. Немецкая разведка в лице </a:t>
            </a:r>
            <a:r>
              <a:rPr lang="ru-RU" dirty="0" err="1" smtClean="0"/>
              <a:t>Отто</a:t>
            </a:r>
            <a:r>
              <a:rPr lang="ru-RU" dirty="0" smtClean="0"/>
              <a:t> </a:t>
            </a:r>
            <a:r>
              <a:rPr lang="ru-RU" dirty="0" err="1" smtClean="0"/>
              <a:t>Нольмара</a:t>
            </a:r>
            <a:r>
              <a:rPr lang="ru-RU" dirty="0" smtClean="0"/>
              <a:t> решает сорвать сделку с </a:t>
            </a:r>
            <a:r>
              <a:rPr lang="ru-RU" dirty="0" err="1" smtClean="0"/>
              <a:t>Маршаном</a:t>
            </a:r>
            <a:r>
              <a:rPr lang="ru-RU" dirty="0" smtClean="0"/>
              <a:t>, тем самым ослабив Россию. Владимиров (Исаев) арестован, а </a:t>
            </a:r>
            <a:r>
              <a:rPr lang="ru-RU" dirty="0" err="1" smtClean="0"/>
              <a:t>Нолмар</a:t>
            </a:r>
            <a:r>
              <a:rPr lang="ru-RU" dirty="0" smtClean="0"/>
              <a:t> пытается через Воронцова сорвать сделку (через того же </a:t>
            </a:r>
            <a:r>
              <a:rPr lang="ru-RU" dirty="0" err="1" smtClean="0"/>
              <a:t>Пожамчи</a:t>
            </a:r>
            <a:r>
              <a:rPr lang="ru-RU" dirty="0" smtClean="0"/>
              <a:t>, например). Тем временем в Москве сотрудники ЧК выходят на другого сотрудника, </a:t>
            </a:r>
            <a:r>
              <a:rPr lang="ru-RU" dirty="0" err="1" smtClean="0"/>
              <a:t>Шелехеса</a:t>
            </a:r>
            <a:r>
              <a:rPr lang="ru-RU" dirty="0" smtClean="0"/>
              <a:t>, который также крал камни. Его брат — резидент в </a:t>
            </a:r>
            <a:r>
              <a:rPr lang="ru-RU" dirty="0" err="1" smtClean="0"/>
              <a:t>Ревеле</a:t>
            </a:r>
            <a:r>
              <a:rPr lang="ru-RU" dirty="0" smtClean="0"/>
              <a:t> Роман. Он может промолчать, и тогда сорвётся сделка, и миллионы людей погибнут. Он может надавить на </a:t>
            </a:r>
            <a:r>
              <a:rPr lang="ru-RU" dirty="0" err="1" smtClean="0"/>
              <a:t>Маршана</a:t>
            </a:r>
            <a:r>
              <a:rPr lang="ru-RU" dirty="0" smtClean="0"/>
              <a:t>, который </a:t>
            </a:r>
            <a:r>
              <a:rPr lang="ru-RU" dirty="0" err="1" smtClean="0"/>
              <a:t>Шелехеса</a:t>
            </a:r>
            <a:r>
              <a:rPr lang="ru-RU" dirty="0" smtClean="0"/>
              <a:t> знал лично, и </a:t>
            </a:r>
            <a:r>
              <a:rPr lang="ru-RU" dirty="0" err="1" smtClean="0"/>
              <a:t>Шелехес</a:t>
            </a:r>
            <a:r>
              <a:rPr lang="ru-RU" dirty="0" smtClean="0"/>
              <a:t> погибнет, но сделка состоится.</a:t>
            </a:r>
            <a:endParaRPr lang="ru-RU" dirty="0"/>
          </a:p>
        </p:txBody>
      </p:sp>
      <p:pic>
        <p:nvPicPr>
          <p:cNvPr id="11266" name="Picture 2" descr="C:\Users\Библиотека\Desktop\бри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20674"/>
            <a:ext cx="3714776" cy="6251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/>
          <a:lstStyle/>
          <a:p>
            <a:r>
              <a:rPr lang="ru-RU" dirty="0" smtClean="0"/>
              <a:t>КРАТКАЯ БИОГРАФИЯ: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Юлиа́н</a:t>
            </a:r>
            <a:r>
              <a:rPr lang="ru-RU" b="1" dirty="0" smtClean="0"/>
              <a:t> Семёнович Семёнов</a:t>
            </a:r>
            <a:r>
              <a:rPr lang="ru-RU" dirty="0" smtClean="0"/>
              <a:t> (настоящая фамилия </a:t>
            </a:r>
            <a:r>
              <a:rPr lang="ru-RU" b="1" dirty="0" err="1" smtClean="0"/>
              <a:t>Ля́ндрес</a:t>
            </a:r>
            <a:r>
              <a:rPr lang="ru-RU" dirty="0" smtClean="0"/>
              <a:t>; </a:t>
            </a:r>
            <a:r>
              <a:rPr lang="ru-RU" dirty="0" smtClean="0">
                <a:hlinkClick r:id="rId2" tooltip="8 октября"/>
              </a:rPr>
              <a:t>8 октября</a:t>
            </a:r>
            <a:r>
              <a:rPr lang="ru-RU" dirty="0" smtClean="0"/>
              <a:t> </a:t>
            </a:r>
            <a:r>
              <a:rPr lang="ru-RU" dirty="0" smtClean="0">
                <a:hlinkClick r:id="rId3" tooltip="1931"/>
              </a:rPr>
              <a:t>1931</a:t>
            </a:r>
            <a:r>
              <a:rPr lang="ru-RU" dirty="0" smtClean="0"/>
              <a:t>, </a:t>
            </a:r>
            <a:r>
              <a:rPr lang="ru-RU" dirty="0" smtClean="0">
                <a:hlinkClick r:id="rId4" tooltip="Москва"/>
              </a:rPr>
              <a:t>Москва</a:t>
            </a:r>
            <a:r>
              <a:rPr lang="ru-RU" dirty="0" smtClean="0"/>
              <a:t>, </a:t>
            </a:r>
            <a:r>
              <a:rPr lang="ru-RU" dirty="0" smtClean="0">
                <a:hlinkClick r:id="rId5" tooltip="РСФСР"/>
              </a:rPr>
              <a:t>РСФСР</a:t>
            </a:r>
            <a:r>
              <a:rPr lang="ru-RU" dirty="0" smtClean="0"/>
              <a:t>, </a:t>
            </a:r>
            <a:r>
              <a:rPr lang="ru-RU" dirty="0" smtClean="0">
                <a:hlinkClick r:id="rId6" tooltip="СССР"/>
              </a:rPr>
              <a:t>СССР</a:t>
            </a:r>
            <a:r>
              <a:rPr lang="ru-RU" dirty="0" smtClean="0"/>
              <a:t> — </a:t>
            </a:r>
            <a:r>
              <a:rPr lang="ru-RU" dirty="0" smtClean="0">
                <a:hlinkClick r:id="rId7" tooltip="15 сентября"/>
              </a:rPr>
              <a:t>15 сентября</a:t>
            </a:r>
            <a:r>
              <a:rPr lang="ru-RU" dirty="0" smtClean="0"/>
              <a:t> </a:t>
            </a:r>
            <a:r>
              <a:rPr lang="ru-RU" dirty="0" smtClean="0">
                <a:hlinkClick r:id="rId8" tooltip="1993"/>
              </a:rPr>
              <a:t>1993</a:t>
            </a:r>
            <a:r>
              <a:rPr lang="ru-RU" dirty="0" smtClean="0"/>
              <a:t>, </a:t>
            </a:r>
            <a:r>
              <a:rPr lang="ru-RU" dirty="0" smtClean="0">
                <a:hlinkClick r:id="rId4" tooltip="Москва"/>
              </a:rPr>
              <a:t>Москва</a:t>
            </a:r>
            <a:r>
              <a:rPr lang="ru-RU" dirty="0" smtClean="0"/>
              <a:t>, </a:t>
            </a:r>
            <a:r>
              <a:rPr lang="ru-RU" dirty="0" smtClean="0">
                <a:hlinkClick r:id="rId9" tooltip="Россия"/>
              </a:rPr>
              <a:t>Россия</a:t>
            </a:r>
            <a:r>
              <a:rPr lang="ru-RU" dirty="0" smtClean="0"/>
              <a:t>) — </a:t>
            </a:r>
            <a:r>
              <a:rPr lang="ru-RU" dirty="0" smtClean="0">
                <a:hlinkClick r:id="rId10" tooltip="Русский язык"/>
              </a:rPr>
              <a:t>русский</a:t>
            </a:r>
            <a:r>
              <a:rPr lang="ru-RU" dirty="0" smtClean="0"/>
              <a:t> </a:t>
            </a:r>
            <a:r>
              <a:rPr lang="ru-RU" dirty="0" smtClean="0">
                <a:hlinkClick r:id="rId6" tooltip="СССР"/>
              </a:rPr>
              <a:t>советский</a:t>
            </a:r>
            <a:r>
              <a:rPr lang="ru-RU" dirty="0" smtClean="0"/>
              <a:t> </a:t>
            </a:r>
            <a:r>
              <a:rPr lang="ru-RU" dirty="0" smtClean="0">
                <a:hlinkClick r:id="rId11" tooltip="Писатель"/>
              </a:rPr>
              <a:t>писатель</a:t>
            </a:r>
            <a:r>
              <a:rPr lang="ru-RU" dirty="0" smtClean="0"/>
              <a:t>, </a:t>
            </a:r>
            <a:r>
              <a:rPr lang="ru-RU" dirty="0" smtClean="0">
                <a:hlinkClick r:id="rId12" tooltip="Сценарист"/>
              </a:rPr>
              <a:t>сценарист</a:t>
            </a:r>
            <a:r>
              <a:rPr lang="ru-RU" dirty="0" smtClean="0"/>
              <a:t> и прозаик, публицист, </a:t>
            </a:r>
            <a:r>
              <a:rPr lang="ru-RU" dirty="0" smtClean="0">
                <a:hlinkClick r:id="rId13" tooltip="Поэт"/>
              </a:rPr>
              <a:t>поэт</a:t>
            </a:r>
            <a:r>
              <a:rPr lang="ru-RU" dirty="0" smtClean="0"/>
              <a:t>, педагог, </a:t>
            </a:r>
            <a:r>
              <a:rPr lang="ru-RU" dirty="0" smtClean="0">
                <a:hlinkClick r:id="rId14" tooltip="Журналист"/>
              </a:rPr>
              <a:t>журналист</a:t>
            </a:r>
            <a:r>
              <a:rPr lang="ru-RU" baseline="30000" dirty="0" smtClean="0">
                <a:hlinkClick r:id="rId15"/>
              </a:rPr>
              <a:t>[5]</a:t>
            </a:r>
            <a:r>
              <a:rPr lang="ru-RU" dirty="0" smtClean="0"/>
              <a:t>. Основатель журнала «Детектив и политика» и газеты «</a:t>
            </a:r>
            <a:r>
              <a:rPr lang="ru-RU" dirty="0" smtClean="0">
                <a:hlinkClick r:id="rId16" tooltip="Совершенно секретно (газета)"/>
              </a:rPr>
              <a:t>Совершенно секретно</a:t>
            </a:r>
            <a:r>
              <a:rPr lang="ru-RU" dirty="0" smtClean="0"/>
              <a:t>» (1989)</a:t>
            </a:r>
            <a:r>
              <a:rPr lang="ru-RU" baseline="30000" dirty="0" smtClean="0">
                <a:hlinkClick r:id="rId15"/>
              </a:rPr>
              <a:t>[6]</a:t>
            </a:r>
            <a:r>
              <a:rPr lang="ru-RU" dirty="0" smtClean="0"/>
              <a:t>, для которой придумал название</a:t>
            </a:r>
            <a:r>
              <a:rPr lang="ru-RU" baseline="30000" dirty="0" smtClean="0">
                <a:hlinkClick r:id="rId15"/>
              </a:rPr>
              <a:t>[7]</a:t>
            </a:r>
            <a:r>
              <a:rPr lang="ru-RU" dirty="0" smtClean="0"/>
              <a:t>. Один из пионеров жанра «</a:t>
            </a:r>
            <a:r>
              <a:rPr lang="ru-RU" dirty="0" smtClean="0">
                <a:hlinkClick r:id="rId17" tooltip="Журналистские расследования"/>
              </a:rPr>
              <a:t>журналистские расследования</a:t>
            </a:r>
            <a:r>
              <a:rPr lang="ru-RU" dirty="0" smtClean="0"/>
              <a:t>» в советской периодике. </a:t>
            </a:r>
            <a:r>
              <a:rPr lang="ru-RU" dirty="0" smtClean="0">
                <a:hlinkClick r:id="rId18" tooltip="Заслуженный деятель искусств РСФСР"/>
              </a:rPr>
              <a:t>Заслуженный деятель искусств РСФСР</a:t>
            </a:r>
            <a:r>
              <a:rPr lang="ru-RU" dirty="0" smtClean="0"/>
              <a:t> (1982).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3582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Отец — </a:t>
            </a:r>
            <a:r>
              <a:rPr lang="ru-RU" dirty="0">
                <a:hlinkClick r:id="rId2" tooltip="Ляндрес, Семён Александрович"/>
              </a:rPr>
              <a:t>Семён Александрович </a:t>
            </a:r>
            <a:r>
              <a:rPr lang="ru-RU" dirty="0" err="1">
                <a:hlinkClick r:id="rId2" tooltip="Ляндрес, Семён Александрович"/>
              </a:rPr>
              <a:t>Ляндрес</a:t>
            </a:r>
            <a:r>
              <a:rPr lang="ru-RU" dirty="0"/>
              <a:t>, организатор издательского дела, редактор, был репрессирован в 1952 году по обвинению в пособничестве троцкистскому диверсанту </a:t>
            </a:r>
            <a:r>
              <a:rPr lang="ru-RU" dirty="0">
                <a:hlinkClick r:id="rId3" tooltip="Бухарин, Николай Иванович"/>
              </a:rPr>
              <a:t>Бухарину</a:t>
            </a:r>
            <a:r>
              <a:rPr lang="ru-RU" baseline="30000" dirty="0"/>
              <a:t>[</a:t>
            </a:r>
            <a:r>
              <a:rPr lang="ru-RU" i="1" baseline="30000" dirty="0">
                <a:hlinkClick r:id="rId4" tooltip="Википедия:Ссылки на источники"/>
              </a:rPr>
              <a:t>источник не указан 174 дня</a:t>
            </a:r>
            <a:r>
              <a:rPr lang="ru-RU" baseline="30000" dirty="0"/>
              <a:t>]</a:t>
            </a:r>
            <a:r>
              <a:rPr lang="ru-RU" dirty="0"/>
              <a:t>;</a:t>
            </a:r>
          </a:p>
          <a:p>
            <a:r>
              <a:rPr lang="ru-RU" dirty="0"/>
              <a:t>Мать — Галина Николаевна </a:t>
            </a:r>
            <a:r>
              <a:rPr lang="ru-RU" dirty="0" err="1"/>
              <a:t>Ляндрес</a:t>
            </a:r>
            <a:r>
              <a:rPr lang="ru-RU" dirty="0"/>
              <a:t> (урождённая </a:t>
            </a:r>
            <a:r>
              <a:rPr lang="ru-RU" dirty="0" err="1"/>
              <a:t>Ноздрина</a:t>
            </a:r>
            <a:r>
              <a:rPr lang="ru-RU" dirty="0"/>
              <a:t>), учитель истории;</a:t>
            </a:r>
          </a:p>
          <a:p>
            <a:r>
              <a:rPr lang="ru-RU" dirty="0"/>
              <a:t>Жена — Екатерина Сергеевна (1931</a:t>
            </a:r>
            <a:r>
              <a:rPr lang="ru-RU" baseline="30000" dirty="0">
                <a:hlinkClick r:id="rId5"/>
              </a:rPr>
              <a:t>[8]</a:t>
            </a:r>
            <a:r>
              <a:rPr lang="ru-RU" dirty="0"/>
              <a:t> — 20.03.2019</a:t>
            </a:r>
            <a:r>
              <a:rPr lang="ru-RU" baseline="30000" dirty="0">
                <a:hlinkClick r:id="rId5"/>
              </a:rPr>
              <a:t>[9]</a:t>
            </a:r>
            <a:r>
              <a:rPr lang="ru-RU" dirty="0"/>
              <a:t>), дочь </a:t>
            </a:r>
            <a:r>
              <a:rPr lang="ru-RU" dirty="0">
                <a:hlinkClick r:id="rId6" tooltip="Кончаловская, Наталья Петровна"/>
              </a:rPr>
              <a:t>Натальи Петровны </a:t>
            </a:r>
            <a:r>
              <a:rPr lang="ru-RU" dirty="0" err="1">
                <a:hlinkClick r:id="rId6" tooltip="Кончаловская, Наталья Петровна"/>
              </a:rPr>
              <a:t>Кончаловской</a:t>
            </a:r>
            <a:r>
              <a:rPr lang="ru-RU" dirty="0"/>
              <a:t> от первого брака, приёмная дочь </a:t>
            </a:r>
            <a:r>
              <a:rPr lang="ru-RU" dirty="0">
                <a:hlinkClick r:id="rId7" tooltip="Михалков, Сергей Владимирович"/>
              </a:rPr>
              <a:t>Сергея Владимировича Михалкова</a:t>
            </a:r>
            <a:r>
              <a:rPr lang="ru-RU" dirty="0"/>
              <a:t> (свадьба состоялась 12 апреля 1955 года);</a:t>
            </a:r>
          </a:p>
          <a:p>
            <a:pPr lvl="1"/>
            <a:r>
              <a:rPr lang="ru-RU" dirty="0"/>
              <a:t>Старшая дочь Дарья — художница, жила на </a:t>
            </a:r>
            <a:r>
              <a:rPr lang="ru-RU" dirty="0">
                <a:hlinkClick r:id="rId8" tooltip="Кипр (остров)"/>
              </a:rPr>
              <a:t>Кипре</a:t>
            </a:r>
            <a:r>
              <a:rPr lang="ru-RU" dirty="0"/>
              <a:t>, вернулась в Россию, замужем;</a:t>
            </a:r>
          </a:p>
          <a:p>
            <a:pPr lvl="2"/>
            <a:r>
              <a:rPr lang="ru-RU" dirty="0"/>
              <a:t>Двое внуков — Максим и Филипп;</a:t>
            </a:r>
          </a:p>
          <a:p>
            <a:pPr lvl="1"/>
            <a:r>
              <a:rPr lang="ru-RU" dirty="0"/>
              <a:t>Младшая дочь </a:t>
            </a:r>
            <a:r>
              <a:rPr lang="ru-RU" dirty="0">
                <a:hlinkClick r:id="rId9" tooltip="Семёнова, Ольга Юлиановна"/>
              </a:rPr>
              <a:t>Ольга Семёнова</a:t>
            </a:r>
            <a:r>
              <a:rPr lang="ru-RU" dirty="0"/>
              <a:t> — журналистка, автор книги об отце «Юлиан Семёнов» (серия «</a:t>
            </a:r>
            <a:r>
              <a:rPr lang="ru-RU" dirty="0">
                <a:hlinkClick r:id="rId10" tooltip="Жизнь замечательных людей"/>
              </a:rPr>
              <a:t>Жизнь замечательных людей</a:t>
            </a:r>
            <a:r>
              <a:rPr lang="ru-RU" dirty="0"/>
              <a:t>», 2006, 2011), жила во Франции и Ливане</a:t>
            </a:r>
            <a:r>
              <a:rPr lang="ru-RU" baseline="30000" dirty="0">
                <a:hlinkClick r:id="rId5"/>
              </a:rPr>
              <a:t>[10]</a:t>
            </a:r>
            <a:r>
              <a:rPr lang="ru-RU" dirty="0"/>
              <a:t>, снималась в сериале «</a:t>
            </a:r>
            <a:r>
              <a:rPr lang="ru-RU" dirty="0">
                <a:hlinkClick r:id="rId11" tooltip="Исаев (телесериал)"/>
              </a:rPr>
              <a:t>Исаев</a:t>
            </a:r>
            <a:r>
              <a:rPr lang="ru-RU" dirty="0"/>
              <a:t>», сыграла роль журналистки Киры Королёвой в фильме «</a:t>
            </a:r>
            <a:r>
              <a:rPr lang="ru-RU" dirty="0">
                <a:hlinkClick r:id="rId12" tooltip="Противостояние (телесериал)"/>
              </a:rPr>
              <a:t>Противостояние</a:t>
            </a:r>
            <a:r>
              <a:rPr lang="ru-RU" dirty="0"/>
              <a:t>», снятом по книге отца. Замужем за </a:t>
            </a:r>
            <a:r>
              <a:rPr lang="ru-RU" dirty="0" err="1"/>
              <a:t>Надимом</a:t>
            </a:r>
            <a:r>
              <a:rPr lang="ru-RU" dirty="0"/>
              <a:t> </a:t>
            </a:r>
            <a:r>
              <a:rPr lang="ru-RU" dirty="0" err="1"/>
              <a:t>Брайди</a:t>
            </a:r>
            <a:r>
              <a:rPr lang="ru-RU" dirty="0"/>
              <a:t> — французским </a:t>
            </a:r>
            <a:r>
              <a:rPr lang="ru-RU" dirty="0" smtClean="0"/>
              <a:t>   гражданином</a:t>
            </a:r>
            <a:r>
              <a:rPr lang="ru-RU" dirty="0"/>
              <a:t> </a:t>
            </a:r>
            <a:r>
              <a:rPr lang="ru-RU" dirty="0">
                <a:hlinkClick r:id="rId13" tooltip="Ливан"/>
              </a:rPr>
              <a:t>ливанского</a:t>
            </a:r>
            <a:r>
              <a:rPr lang="ru-RU" dirty="0"/>
              <a:t> происхождения;</a:t>
            </a:r>
          </a:p>
          <a:p>
            <a:pPr lvl="2"/>
            <a:r>
              <a:rPr lang="ru-RU" dirty="0"/>
              <a:t>Двое внуков — Алиса и Юлиан </a:t>
            </a:r>
            <a:r>
              <a:rPr lang="ru-RU" dirty="0" err="1"/>
              <a:t>Брайди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5"/>
            <a:ext cx="8286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 1955 года начал пробовать себя в журналистике: печатался в «</a:t>
            </a:r>
            <a:r>
              <a:rPr lang="ru-RU" sz="1600" dirty="0">
                <a:hlinkClick r:id="rId2" tooltip="Огонёк (журнал)"/>
              </a:rPr>
              <a:t>Огоньке</a:t>
            </a:r>
            <a:r>
              <a:rPr lang="ru-RU" sz="1600" dirty="0"/>
              <a:t>», «</a:t>
            </a:r>
            <a:r>
              <a:rPr lang="ru-RU" sz="1600" dirty="0">
                <a:hlinkClick r:id="rId3" tooltip="Правда (газета)"/>
              </a:rPr>
              <a:t>Правде</a:t>
            </a:r>
            <a:r>
              <a:rPr lang="ru-RU" sz="1600" dirty="0"/>
              <a:t>», «</a:t>
            </a:r>
            <a:r>
              <a:rPr lang="ru-RU" sz="1600" dirty="0">
                <a:hlinkClick r:id="rId4" tooltip="Литературная газета"/>
              </a:rPr>
              <a:t>Литературной газете</a:t>
            </a:r>
            <a:r>
              <a:rPr lang="ru-RU" sz="1600" dirty="0"/>
              <a:t>», «</a:t>
            </a:r>
            <a:r>
              <a:rPr lang="ru-RU" sz="1600" dirty="0">
                <a:hlinkClick r:id="rId5" tooltip="Комсомольская правда (газета)"/>
              </a:rPr>
              <a:t>Комсомольской правде</a:t>
            </a:r>
            <a:r>
              <a:rPr lang="ru-RU" sz="1600" dirty="0"/>
              <a:t>», «</a:t>
            </a:r>
            <a:r>
              <a:rPr lang="ru-RU" sz="1600" dirty="0">
                <a:hlinkClick r:id="rId6" tooltip="Смена (журнал)"/>
              </a:rPr>
              <a:t>Смене</a:t>
            </a:r>
            <a:r>
              <a:rPr lang="ru-RU" sz="1600" dirty="0"/>
              <a:t>».</a:t>
            </a:r>
          </a:p>
          <a:p>
            <a:r>
              <a:rPr lang="ru-RU" sz="1600" dirty="0"/>
              <a:t>В 1962—1967 годах был членом редколлегии журнала «</a:t>
            </a:r>
            <a:r>
              <a:rPr lang="ru-RU" sz="1600" dirty="0">
                <a:hlinkClick r:id="rId7" tooltip="Москва (журнал)"/>
              </a:rPr>
              <a:t>Москва</a:t>
            </a:r>
            <a:r>
              <a:rPr lang="ru-RU" sz="1600" dirty="0"/>
              <a:t>».</a:t>
            </a:r>
          </a:p>
          <a:p>
            <a:r>
              <a:rPr lang="ru-RU" sz="1600" dirty="0"/>
              <a:t>В 1960—1970 годах много работал за рубежом </a:t>
            </a:r>
            <a:r>
              <a:rPr lang="ru-RU" sz="1600" dirty="0">
                <a:hlinkClick r:id="rId8" tooltip="Репортёр"/>
              </a:rPr>
              <a:t>корреспондентом</a:t>
            </a:r>
            <a:r>
              <a:rPr lang="ru-RU" sz="1600" dirty="0"/>
              <a:t> вышеупомянутых изданий (</a:t>
            </a:r>
            <a:r>
              <a:rPr lang="ru-RU" sz="1600" dirty="0">
                <a:hlinkClick r:id="rId9" tooltip="Франция"/>
              </a:rPr>
              <a:t>Франция</a:t>
            </a:r>
            <a:r>
              <a:rPr lang="ru-RU" sz="1600" dirty="0"/>
              <a:t>, </a:t>
            </a:r>
            <a:r>
              <a:rPr lang="ru-RU" sz="1600" dirty="0">
                <a:hlinkClick r:id="rId10" tooltip="Испания"/>
              </a:rPr>
              <a:t>Испания</a:t>
            </a:r>
            <a:r>
              <a:rPr lang="ru-RU" sz="1600" dirty="0"/>
              <a:t>, </a:t>
            </a:r>
            <a:r>
              <a:rPr lang="ru-RU" sz="1600" dirty="0">
                <a:hlinkClick r:id="rId11" tooltip="Германия"/>
              </a:rPr>
              <a:t>Германия</a:t>
            </a:r>
            <a:r>
              <a:rPr lang="ru-RU" sz="1600" dirty="0"/>
              <a:t>, </a:t>
            </a:r>
            <a:r>
              <a:rPr lang="ru-RU" sz="1600" dirty="0">
                <a:hlinkClick r:id="rId12" tooltip="Куба"/>
              </a:rPr>
              <a:t>Куба</a:t>
            </a:r>
            <a:r>
              <a:rPr lang="ru-RU" sz="1600" dirty="0"/>
              <a:t>, </a:t>
            </a:r>
            <a:r>
              <a:rPr lang="ru-RU" sz="1600" dirty="0">
                <a:hlinkClick r:id="rId13" tooltip="Япония"/>
              </a:rPr>
              <a:t>Япония</a:t>
            </a:r>
            <a:r>
              <a:rPr lang="ru-RU" sz="1600" dirty="0"/>
              <a:t>, </a:t>
            </a:r>
            <a:r>
              <a:rPr lang="ru-RU" sz="1600" dirty="0">
                <a:hlinkClick r:id="rId14" tooltip="США"/>
              </a:rPr>
              <a:t>США</a:t>
            </a:r>
            <a:r>
              <a:rPr lang="ru-RU" sz="1600" dirty="0"/>
              <a:t>, </a:t>
            </a:r>
            <a:r>
              <a:rPr lang="ru-RU" sz="1600" dirty="0">
                <a:hlinkClick r:id="rId15" tooltip="Латинская Америка"/>
              </a:rPr>
              <a:t>Латинская Америка</a:t>
            </a:r>
            <a:r>
              <a:rPr lang="ru-RU" sz="1600" dirty="0"/>
              <a:t>). По свидетельству собкора </a:t>
            </a:r>
            <a:r>
              <a:rPr lang="ru-RU" sz="1600" dirty="0">
                <a:hlinkClick r:id="rId16" tooltip="Гостелерадио СССР"/>
              </a:rPr>
              <a:t>Гостелерадио СССР</a:t>
            </a:r>
            <a:r>
              <a:rPr lang="ru-RU" sz="1600" dirty="0"/>
              <a:t> </a:t>
            </a:r>
            <a:r>
              <a:rPr lang="ru-RU" sz="1600" dirty="0">
                <a:hlinkClick r:id="rId17" tooltip="Запевалов, Валентин Васильевич"/>
              </a:rPr>
              <a:t>Валентина </a:t>
            </a:r>
            <a:r>
              <a:rPr lang="ru-RU" sz="1600" dirty="0" err="1">
                <a:hlinkClick r:id="rId17" tooltip="Запевалов, Валентин Васильевич"/>
              </a:rPr>
              <a:t>Запевалова</a:t>
            </a:r>
            <a:r>
              <a:rPr lang="ru-RU" sz="1600" dirty="0"/>
              <a:t>, в конце 1970-х — начале 80-х годов Семёнов несколько лет проработал в столице </a:t>
            </a:r>
            <a:r>
              <a:rPr lang="ru-RU" sz="1600" dirty="0">
                <a:hlinkClick r:id="rId11" tooltip="Германия"/>
              </a:rPr>
              <a:t>Германии</a:t>
            </a:r>
            <a:r>
              <a:rPr lang="ru-RU" sz="1600" dirty="0"/>
              <a:t> </a:t>
            </a:r>
            <a:r>
              <a:rPr lang="ru-RU" sz="1600" dirty="0">
                <a:hlinkClick r:id="rId18" tooltip="Бонн"/>
              </a:rPr>
              <a:t>Бонне</a:t>
            </a:r>
            <a:r>
              <a:rPr lang="ru-RU" sz="1600" dirty="0"/>
              <a:t> собственным корреспондентом «Литературной газеты»</a:t>
            </a:r>
            <a:r>
              <a:rPr lang="ru-RU" sz="1600" baseline="30000" dirty="0">
                <a:hlinkClick r:id="rId19"/>
              </a:rPr>
              <a:t>[11]</a:t>
            </a:r>
            <a:r>
              <a:rPr lang="ru-RU" sz="1600" dirty="0"/>
              <a:t>.</a:t>
            </a:r>
          </a:p>
          <a:p>
            <a:r>
              <a:rPr lang="ru-RU" sz="1600" dirty="0"/>
              <a:t>Во время журналистской деятельности был в тайге с охотниками на тигров, на полярной станции, на строительстве </a:t>
            </a:r>
            <a:r>
              <a:rPr lang="ru-RU" sz="1600" dirty="0" err="1">
                <a:hlinkClick r:id="rId20" tooltip="БАМ"/>
              </a:rPr>
              <a:t>БАМа</a:t>
            </a:r>
            <a:r>
              <a:rPr lang="ru-RU" sz="1600" dirty="0"/>
              <a:t>, на вскрытии алмазной трубки, в </a:t>
            </a:r>
            <a:r>
              <a:rPr lang="ru-RU" sz="1600" dirty="0">
                <a:hlinkClick r:id="rId21" tooltip="Афганистан"/>
              </a:rPr>
              <a:t>Афганистане</a:t>
            </a:r>
            <a:r>
              <a:rPr lang="ru-RU" sz="1600" dirty="0"/>
              <a:t>, </a:t>
            </a:r>
            <a:r>
              <a:rPr lang="ru-RU" sz="1600" dirty="0">
                <a:hlinkClick r:id="rId10" tooltip="Испания"/>
              </a:rPr>
              <a:t>Испании</a:t>
            </a:r>
            <a:r>
              <a:rPr lang="ru-RU" sz="1600" dirty="0"/>
              <a:t>, в </a:t>
            </a:r>
            <a:r>
              <a:rPr lang="ru-RU" sz="1600" dirty="0">
                <a:hlinkClick r:id="rId22" tooltip="Чили"/>
              </a:rPr>
              <a:t>Чили</a:t>
            </a:r>
            <a:r>
              <a:rPr lang="ru-RU" sz="1600" dirty="0"/>
              <a:t>, на </a:t>
            </a:r>
            <a:r>
              <a:rPr lang="ru-RU" sz="1600" dirty="0">
                <a:hlinkClick r:id="rId12" tooltip="Куба"/>
              </a:rPr>
              <a:t>Кубе</a:t>
            </a:r>
            <a:r>
              <a:rPr lang="ru-RU" sz="1600" dirty="0"/>
              <a:t>, в </a:t>
            </a:r>
            <a:r>
              <a:rPr lang="ru-RU" sz="1600" dirty="0">
                <a:hlinkClick r:id="rId23" tooltip="Парагвай"/>
              </a:rPr>
              <a:t>Парагвае</a:t>
            </a:r>
            <a:r>
              <a:rPr lang="ru-RU" sz="1600" baseline="30000" dirty="0">
                <a:hlinkClick r:id="rId19"/>
              </a:rPr>
              <a:t>[12]</a:t>
            </a:r>
            <a:r>
              <a:rPr lang="ru-RU" sz="1600" dirty="0"/>
              <a:t>.</a:t>
            </a:r>
          </a:p>
          <a:p>
            <a:r>
              <a:rPr lang="ru-RU" sz="1600" dirty="0"/>
              <a:t>Семёнов профессионально работал с архивами. Ему приписывают цитату: </a:t>
            </a:r>
            <a:r>
              <a:rPr lang="ru-RU" sz="1600" i="1" dirty="0"/>
              <a:t>«Кто контролирует прошлое — не растеряется в настоящем, не заблудится в будущем»</a:t>
            </a:r>
            <a:r>
              <a:rPr lang="ru-RU" sz="1600" dirty="0"/>
              <a:t>.</a:t>
            </a:r>
          </a:p>
          <a:p>
            <a:r>
              <a:rPr lang="ru-RU" sz="1600" dirty="0"/>
              <a:t>В 1989 году учредил первое частное советское издание, бюллетень «</a:t>
            </a:r>
            <a:r>
              <a:rPr lang="ru-RU" sz="1600" dirty="0">
                <a:hlinkClick r:id="rId24" tooltip="Совершенно секретно (газета)"/>
              </a:rPr>
              <a:t>Совершенно секретно</a:t>
            </a:r>
            <a:r>
              <a:rPr lang="ru-RU" sz="1600" dirty="0"/>
              <a:t>». Для работы над концепцией и </a:t>
            </a:r>
            <a:r>
              <a:rPr lang="ru-RU" sz="1600" dirty="0" err="1"/>
              <a:t>пилотным</a:t>
            </a:r>
            <a:r>
              <a:rPr lang="ru-RU" sz="1600" dirty="0"/>
              <a:t> номером привлёк ведущего программы «</a:t>
            </a:r>
            <a:r>
              <a:rPr lang="ru-RU" sz="1600" dirty="0">
                <a:hlinkClick r:id="rId25" tooltip="Взгляд (телепрограмма)"/>
              </a:rPr>
              <a:t>Взгляд</a:t>
            </a:r>
            <a:r>
              <a:rPr lang="ru-RU" sz="1600" dirty="0"/>
              <a:t>» </a:t>
            </a:r>
            <a:r>
              <a:rPr lang="ru-RU" sz="1600" dirty="0">
                <a:hlinkClick r:id="rId26" tooltip="Додолев, Евгений Юрьевич"/>
              </a:rPr>
              <a:t>Евгения </a:t>
            </a:r>
            <a:r>
              <a:rPr lang="ru-RU" sz="1600" dirty="0" err="1">
                <a:hlinkClick r:id="rId26" tooltip="Додолев, Евгений Юрьевич"/>
              </a:rPr>
              <a:t>Додолева</a:t>
            </a:r>
            <a:r>
              <a:rPr lang="ru-RU" sz="1600" dirty="0"/>
              <a:t> и журналиста </a:t>
            </a:r>
            <a:r>
              <a:rPr lang="ru-RU" sz="1600" dirty="0">
                <a:hlinkClick r:id="rId27" tooltip="Агентство печати «Новости»"/>
              </a:rPr>
              <a:t>АПН</a:t>
            </a:r>
            <a:r>
              <a:rPr lang="ru-RU" sz="1600" dirty="0"/>
              <a:t> </a:t>
            </a:r>
            <a:r>
              <a:rPr lang="ru-RU" sz="1600" dirty="0">
                <a:hlinkClick r:id="rId28" tooltip="Александр Плешков (страница отсутствует)"/>
              </a:rPr>
              <a:t>Александра Плешкова</a:t>
            </a:r>
            <a:r>
              <a:rPr lang="ru-RU" sz="1600" dirty="0"/>
              <a:t>, который позднее был, по всей видимости, отравлен в Париже на совместном ужине с главным редактором французского журнала VSD (после прогулки с </a:t>
            </a:r>
            <a:r>
              <a:rPr lang="ru-RU" sz="1600" dirty="0">
                <a:hlinkClick r:id="rId29" tooltip="Лимонов, Эдуард Вениаминович"/>
              </a:rPr>
              <a:t>Эдуардом Лимоновым</a:t>
            </a:r>
            <a:r>
              <a:rPr lang="ru-RU" sz="1600" dirty="0"/>
              <a:t>); «в том, что это было покушение не на Плешкова, а на Юлиана, никто не сомневался»</a:t>
            </a:r>
            <a:r>
              <a:rPr lang="ru-RU" sz="1600" baseline="30000" dirty="0">
                <a:hlinkClick r:id="rId19"/>
              </a:rPr>
              <a:t>[13]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Desktop\Юлиан_Семен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3169"/>
            <a:ext cx="3714776" cy="3463491"/>
          </a:xfrm>
          <a:prstGeom prst="rect">
            <a:avLst/>
          </a:prstGeom>
          <a:noFill/>
        </p:spPr>
      </p:pic>
      <p:pic>
        <p:nvPicPr>
          <p:cNvPr id="1027" name="Picture 3" descr="C:\Users\Библиотека\Desktop\Юлиан_Семенов_и_его_оте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4214842" cy="3429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4071943"/>
            <a:ext cx="857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Награды]</a:t>
            </a:r>
            <a:endParaRPr lang="ru-RU" sz="1600" dirty="0"/>
          </a:p>
          <a:p>
            <a:r>
              <a:rPr lang="ru-RU" sz="1600" dirty="0"/>
              <a:t>медаль «За доблестный труд» (1970).</a:t>
            </a:r>
          </a:p>
          <a:p>
            <a:r>
              <a:rPr lang="ru-RU" sz="1600" dirty="0">
                <a:hlinkClick r:id="rId4" tooltip="Государственная премия РСФСР имени братьев Васильевых"/>
              </a:rPr>
              <a:t>Государственная премия РСФСР имени братьев Васильевых</a:t>
            </a:r>
            <a:r>
              <a:rPr lang="ru-RU" sz="1600" dirty="0"/>
              <a:t> (</a:t>
            </a:r>
            <a:r>
              <a:rPr lang="ru-RU" sz="1600" dirty="0">
                <a:hlinkClick r:id="rId5" tooltip="23 декабря"/>
              </a:rPr>
              <a:t>23 декабря</a:t>
            </a:r>
            <a:r>
              <a:rPr lang="ru-RU" sz="1600" dirty="0"/>
              <a:t> </a:t>
            </a:r>
            <a:r>
              <a:rPr lang="ru-RU" sz="1600" dirty="0">
                <a:hlinkClick r:id="rId6" tooltip="1976 год"/>
              </a:rPr>
              <a:t>1976 года</a:t>
            </a:r>
            <a:r>
              <a:rPr lang="ru-RU" sz="1600" dirty="0"/>
              <a:t>) — </a:t>
            </a:r>
            <a:r>
              <a:rPr lang="ru-RU" sz="1600" i="1" dirty="0"/>
              <a:t>за многосерийный художественный телевизионный фильм «</a:t>
            </a:r>
            <a:r>
              <a:rPr lang="ru-RU" sz="1600" i="1" dirty="0">
                <a:hlinkClick r:id="rId7" tooltip="Семнадцать мгновений весны (телефильм)"/>
              </a:rPr>
              <a:t>Семнадцать мгновений весны</a:t>
            </a:r>
            <a:r>
              <a:rPr lang="ru-RU" sz="1600" i="1" dirty="0"/>
              <a:t>» производства Центральной киностудии детских и юношеских фильмов имени М. Горького</a:t>
            </a:r>
            <a:r>
              <a:rPr lang="ru-RU" sz="1600" baseline="30000" dirty="0">
                <a:hlinkClick r:id="rId8"/>
              </a:rPr>
              <a:t>[36]</a:t>
            </a:r>
            <a:endParaRPr lang="ru-RU" sz="1600" dirty="0"/>
          </a:p>
          <a:p>
            <a:r>
              <a:rPr lang="ru-RU" sz="1600" dirty="0">
                <a:hlinkClick r:id="rId9" tooltip="Орден Октябрьской Революции"/>
              </a:rPr>
              <a:t>Орден Октябрьской Революции</a:t>
            </a:r>
            <a:r>
              <a:rPr lang="ru-RU" sz="1600" dirty="0"/>
              <a:t> (16.11.1984)</a:t>
            </a:r>
          </a:p>
          <a:p>
            <a:r>
              <a:rPr lang="ru-RU" sz="1600" dirty="0">
                <a:hlinkClick r:id="rId10" tooltip="Орден Дружбы народов"/>
              </a:rPr>
              <a:t>Орден Дружбы народов</a:t>
            </a:r>
            <a:r>
              <a:rPr lang="ru-RU" sz="1600" dirty="0"/>
              <a:t> (6.10.1981)</a:t>
            </a:r>
          </a:p>
          <a:p>
            <a:r>
              <a:rPr lang="ru-RU" sz="1600" dirty="0">
                <a:hlinkClick r:id="rId11" tooltip="Заслуженный деятель искусств РСФСР"/>
              </a:rPr>
              <a:t>Заслуженный деятель искусств РСФСР</a:t>
            </a:r>
            <a:r>
              <a:rPr lang="ru-RU" sz="1600" dirty="0"/>
              <a:t> (1982)</a:t>
            </a:r>
          </a:p>
          <a:p>
            <a:r>
              <a:rPr lang="ru-RU" sz="1600" dirty="0">
                <a:hlinkClick r:id="rId12" tooltip="Премия КГБ СССР (страница отсутствует)"/>
              </a:rPr>
              <a:t>Премия КГБ СССР</a:t>
            </a:r>
            <a:r>
              <a:rPr lang="ru-RU" sz="1600" dirty="0"/>
              <a:t> в области искусства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73737" y="367664"/>
            <a:ext cx="45719" cy="5943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1472" y="367664"/>
            <a:ext cx="3002784" cy="59436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Роман из цикла о работе советского разведчика Штирлица, он же Максим Максимович Исаев. Написан в 1967 году Юлианом Семёновым. Книга является продолжением книги «Третья карта». Центральным персонажем книги является не сам Штирлиц, а группа диверсантов, в которую входит и его сын, Александр Исаев. В том же году по книге был снят одноимённый фильм. Прототипом руководителя советских разведчиков стали трое офицеров - Евгений Березняк, Алексей </a:t>
            </a:r>
            <a:r>
              <a:rPr lang="ru-RU" sz="1600" dirty="0" err="1" smtClean="0"/>
              <a:t>Ботян</a:t>
            </a:r>
            <a:r>
              <a:rPr lang="ru-RU" sz="1600" dirty="0" smtClean="0"/>
              <a:t> и Овидий Горчаков.</a:t>
            </a:r>
            <a:endParaRPr lang="ru-RU" sz="1600" dirty="0"/>
          </a:p>
        </p:txBody>
      </p:sp>
      <p:pic>
        <p:nvPicPr>
          <p:cNvPr id="2050" name="Picture 2" descr="C:\Users\Библиотека\Desktop\вихр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80220" y="320675"/>
            <a:ext cx="3818909" cy="598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423454" cy="5943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3293268" cy="5943600"/>
          </a:xfrm>
        </p:spPr>
        <p:txBody>
          <a:bodyPr>
            <a:noAutofit/>
          </a:bodyPr>
          <a:lstStyle/>
          <a:p>
            <a:r>
              <a:rPr lang="ru-RU" sz="1600" dirty="0" smtClean="0"/>
              <a:t>Роман Юлиана Семёнова «</a:t>
            </a:r>
            <a:r>
              <a:rPr lang="ru-RU" sz="1600" b="1" dirty="0" smtClean="0"/>
              <a:t>Псевдоним</a:t>
            </a:r>
            <a:r>
              <a:rPr lang="ru-RU" sz="1600" dirty="0" smtClean="0"/>
              <a:t>» изданный в 1984 году. Широко известно имя американского писателя О. Генри и мало кто знает его под подлинным именем Уильям Сидни Портер. В какое время, и каким образом Уильям Портер приобрел </a:t>
            </a:r>
            <a:r>
              <a:rPr lang="ru-RU" sz="1600" b="1" dirty="0" smtClean="0"/>
              <a:t>псевдоним</a:t>
            </a:r>
            <a:r>
              <a:rPr lang="ru-RU" sz="1600" dirty="0" smtClean="0"/>
              <a:t> О. Генри? Трагическая история Уильяма Сидни Портера связана с его работой в банке, обнаруживается недостача денежных средств, в которой обвинили Портера, будущего сочинителя коротких рассказов (новеллы) О. Генри</a:t>
            </a:r>
            <a:endParaRPr lang="ru-RU" sz="1600" dirty="0"/>
          </a:p>
        </p:txBody>
      </p:sp>
      <p:pic>
        <p:nvPicPr>
          <p:cNvPr id="3074" name="Picture 2" descr="C:\Users\Библиотека\Desktop\псевдони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66"/>
            <a:ext cx="3857651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423454" cy="5943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85786" y="785794"/>
            <a:ext cx="2788470" cy="5525470"/>
          </a:xfrm>
        </p:spPr>
        <p:txBody>
          <a:bodyPr>
            <a:noAutofit/>
          </a:bodyPr>
          <a:lstStyle/>
          <a:p>
            <a:r>
              <a:rPr lang="ru-RU" dirty="0" smtClean="0"/>
              <a:t>В знаменитом романе «Петровка, 38» сыщики </a:t>
            </a:r>
            <a:r>
              <a:rPr lang="ru-RU" dirty="0" smtClean="0">
                <a:hlinkClick r:id="rId2" tooltip="Уголовный розыск"/>
              </a:rPr>
              <a:t>уголовного розыска</a:t>
            </a:r>
            <a:r>
              <a:rPr lang="ru-RU" dirty="0" smtClean="0"/>
              <a:t> — полковник Садчиков, майор Костенко и старший лейтенант Росляков — приступают к расследованию нелёгкого дела об ограблении </a:t>
            </a:r>
            <a:r>
              <a:rPr lang="ru-RU" dirty="0" smtClean="0">
                <a:hlinkClick r:id="rId3" tooltip="Сберегательный банк"/>
              </a:rPr>
              <a:t>сберкассы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Эта запутанная история начинается с того, что на </a:t>
            </a:r>
            <a:r>
              <a:rPr lang="ru-RU" dirty="0" smtClean="0">
                <a:hlinkClick r:id="rId4" tooltip="Участковый уполномоченный полиции"/>
              </a:rPr>
              <a:t>участкового милиционера</a:t>
            </a:r>
            <a:r>
              <a:rPr lang="ru-RU" dirty="0" smtClean="0"/>
              <a:t> совершено нападение, </a:t>
            </a:r>
            <a:r>
              <a:rPr lang="ru-RU" dirty="0" smtClean="0">
                <a:hlinkClick r:id="rId5" tooltip="Табельное оружие"/>
              </a:rPr>
              <a:t>табельное оружие</a:t>
            </a:r>
            <a:r>
              <a:rPr lang="ru-RU" dirty="0" smtClean="0"/>
              <a:t> пропадает. Расследование продолжается, и уже ближе к окончанию романа поиски жестоких преступников приводят сыщиков к главному организатору преступлений, в подмосковную деревню, где проживает с виду тихий, неприметный старичок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4098" name="Picture 2" descr="C:\Users\Библиотека\Desktop\петров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929058" y="357166"/>
            <a:ext cx="4929223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71538" y="367664"/>
            <a:ext cx="3000396" cy="5943600"/>
          </a:xfrm>
        </p:spPr>
        <p:txBody>
          <a:bodyPr/>
          <a:lstStyle/>
          <a:p>
            <a:r>
              <a:rPr lang="ru-RU" sz="2000" dirty="0" smtClean="0"/>
              <a:t>Роман Юлиана Семёнова, сюжет которого построен на противодействии попыткам сепаратных переговоров нацистских лидеров с представителями спецслужб США весной 1945 года. Персонаж советского разведчика Штирлица был придуман автором в 1965 году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Users\Библиотека\Desktop\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3399" y="320674"/>
            <a:ext cx="4220567" cy="6251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112</TotalTime>
  <Words>252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ЮЛИАН  СЕМЕНОВ </vt:lpstr>
      <vt:lpstr>КРАТКАЯ БИОГРАФИЯ: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ЮЛИАН  СЕМЕНОВ</dc:title>
  <dc:creator>Библиотека</dc:creator>
  <cp:lastModifiedBy>Библиотека</cp:lastModifiedBy>
  <cp:revision>12</cp:revision>
  <dcterms:created xsi:type="dcterms:W3CDTF">2021-10-15T05:07:42Z</dcterms:created>
  <dcterms:modified xsi:type="dcterms:W3CDTF">2021-10-18T01:06:31Z</dcterms:modified>
</cp:coreProperties>
</file>